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60" r:id="rId4"/>
    <p:sldId id="274" r:id="rId5"/>
    <p:sldId id="261" r:id="rId6"/>
    <p:sldId id="263" r:id="rId7"/>
    <p:sldId id="264" r:id="rId8"/>
    <p:sldId id="265" r:id="rId9"/>
    <p:sldId id="267" r:id="rId10"/>
    <p:sldId id="266" r:id="rId11"/>
    <p:sldId id="268" r:id="rId12"/>
    <p:sldId id="269" r:id="rId13"/>
    <p:sldId id="270" r:id="rId14"/>
    <p:sldId id="271"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52" autoAdjust="0"/>
  </p:normalViewPr>
  <p:slideViewPr>
    <p:cSldViewPr>
      <p:cViewPr varScale="1">
        <p:scale>
          <a:sx n="101" d="100"/>
          <a:sy n="101" d="100"/>
        </p:scale>
        <p:origin x="-270" y="-96"/>
      </p:cViewPr>
      <p:guideLst>
        <p:guide orient="horz" pos="2160"/>
        <p:guide pos="2880"/>
      </p:guideLst>
    </p:cSldViewPr>
  </p:slideViewPr>
  <p:outlineViewPr>
    <p:cViewPr>
      <p:scale>
        <a:sx n="33" d="100"/>
        <a:sy n="33" d="100"/>
      </p:scale>
      <p:origin x="0" y="2016"/>
    </p:cViewPr>
  </p:outlineViewPr>
  <p:notesTextViewPr>
    <p:cViewPr>
      <p:scale>
        <a:sx n="100" d="100"/>
        <a:sy n="100" d="100"/>
      </p:scale>
      <p:origin x="0" y="0"/>
    </p:cViewPr>
  </p:notesTextViewPr>
  <p:notesViewPr>
    <p:cSldViewPr>
      <p:cViewPr varScale="1">
        <p:scale>
          <a:sx n="81" d="100"/>
          <a:sy n="81" d="100"/>
        </p:scale>
        <p:origin x="-2040"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8E3BBD5-3BE2-4F41-9C0E-653C692BE9A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US" smtClean="0"/>
          </a:p>
        </p:txBody>
      </p:sp>
      <p:sp>
        <p:nvSpPr>
          <p:cNvPr id="29700" name="Slide Number Placeholder 3"/>
          <p:cNvSpPr>
            <a:spLocks noGrp="1"/>
          </p:cNvSpPr>
          <p:nvPr>
            <p:ph type="sldNum" sz="quarter" idx="5"/>
          </p:nvPr>
        </p:nvSpPr>
        <p:spPr>
          <a:noFill/>
        </p:spPr>
        <p:txBody>
          <a:bodyPr/>
          <a:lstStyle/>
          <a:p>
            <a:fld id="{37AE85C9-5AAB-4BF1-A4A2-567062FEA145}"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p>
        </p:txBody>
      </p:sp>
      <p:sp>
        <p:nvSpPr>
          <p:cNvPr id="38916" name="Slide Number Placeholder 3"/>
          <p:cNvSpPr>
            <a:spLocks noGrp="1"/>
          </p:cNvSpPr>
          <p:nvPr>
            <p:ph type="sldNum" sz="quarter" idx="5"/>
          </p:nvPr>
        </p:nvSpPr>
        <p:spPr>
          <a:noFill/>
        </p:spPr>
        <p:txBody>
          <a:bodyPr/>
          <a:lstStyle/>
          <a:p>
            <a:fld id="{A2714D3F-A180-47DC-8C76-F4B14753BA2C}"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p>
        </p:txBody>
      </p:sp>
      <p:sp>
        <p:nvSpPr>
          <p:cNvPr id="39940" name="Slide Number Placeholder 3"/>
          <p:cNvSpPr>
            <a:spLocks noGrp="1"/>
          </p:cNvSpPr>
          <p:nvPr>
            <p:ph type="sldNum" sz="quarter" idx="5"/>
          </p:nvPr>
        </p:nvSpPr>
        <p:spPr>
          <a:noFill/>
        </p:spPr>
        <p:txBody>
          <a:bodyPr/>
          <a:lstStyle/>
          <a:p>
            <a:fld id="{CB9BE932-E848-4E01-9C6C-6F7E2C25542F}"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smtClean="0"/>
          </a:p>
        </p:txBody>
      </p:sp>
      <p:sp>
        <p:nvSpPr>
          <p:cNvPr id="40964" name="Slide Number Placeholder 3"/>
          <p:cNvSpPr>
            <a:spLocks noGrp="1"/>
          </p:cNvSpPr>
          <p:nvPr>
            <p:ph type="sldNum" sz="quarter" idx="5"/>
          </p:nvPr>
        </p:nvSpPr>
        <p:spPr>
          <a:noFill/>
        </p:spPr>
        <p:txBody>
          <a:bodyPr/>
          <a:lstStyle/>
          <a:p>
            <a:fld id="{E4DAA8BD-BB0B-414C-9327-B2AB1A6E6DBD}" type="slidenum">
              <a:rPr lang="en-US" smtClean="0"/>
              <a:pPr/>
              <a:t>12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smtClean="0"/>
          </a:p>
        </p:txBody>
      </p:sp>
      <p:sp>
        <p:nvSpPr>
          <p:cNvPr id="30724" name="Slide Number Placeholder 3"/>
          <p:cNvSpPr>
            <a:spLocks noGrp="1"/>
          </p:cNvSpPr>
          <p:nvPr>
            <p:ph type="sldNum" sz="quarter" idx="5"/>
          </p:nvPr>
        </p:nvSpPr>
        <p:spPr>
          <a:noFill/>
        </p:spPr>
        <p:txBody>
          <a:bodyPr/>
          <a:lstStyle/>
          <a:p>
            <a:fld id="{E57C2AFE-8443-4B75-B36E-5A315159C610}"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31748" name="Slide Number Placeholder 3"/>
          <p:cNvSpPr>
            <a:spLocks noGrp="1"/>
          </p:cNvSpPr>
          <p:nvPr>
            <p:ph type="sldNum" sz="quarter" idx="5"/>
          </p:nvPr>
        </p:nvSpPr>
        <p:spPr>
          <a:noFill/>
        </p:spPr>
        <p:txBody>
          <a:bodyPr/>
          <a:lstStyle/>
          <a:p>
            <a:fld id="{6CC6EE6B-DD8E-4C03-A9B4-54A807CB2E6B}"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US" smtClean="0"/>
          </a:p>
        </p:txBody>
      </p:sp>
      <p:sp>
        <p:nvSpPr>
          <p:cNvPr id="32772" name="Slide Number Placeholder 3"/>
          <p:cNvSpPr>
            <a:spLocks noGrp="1"/>
          </p:cNvSpPr>
          <p:nvPr>
            <p:ph type="sldNum" sz="quarter" idx="5"/>
          </p:nvPr>
        </p:nvSpPr>
        <p:spPr>
          <a:noFill/>
        </p:spPr>
        <p:txBody>
          <a:bodyPr/>
          <a:lstStyle/>
          <a:p>
            <a:fld id="{98C14DC4-5E06-4625-808A-FDD50E47BB80}"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US" smtClean="0"/>
          </a:p>
        </p:txBody>
      </p:sp>
      <p:sp>
        <p:nvSpPr>
          <p:cNvPr id="33796" name="Slide Number Placeholder 3"/>
          <p:cNvSpPr>
            <a:spLocks noGrp="1"/>
          </p:cNvSpPr>
          <p:nvPr>
            <p:ph type="sldNum" sz="quarter" idx="5"/>
          </p:nvPr>
        </p:nvSpPr>
        <p:spPr>
          <a:noFill/>
        </p:spPr>
        <p:txBody>
          <a:bodyPr/>
          <a:lstStyle/>
          <a:p>
            <a:fld id="{64053A4E-F9E3-4BF8-9299-7AD11E41C400}"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smtClean="0"/>
          </a:p>
        </p:txBody>
      </p:sp>
      <p:sp>
        <p:nvSpPr>
          <p:cNvPr id="34820" name="Slide Number Placeholder 3"/>
          <p:cNvSpPr>
            <a:spLocks noGrp="1"/>
          </p:cNvSpPr>
          <p:nvPr>
            <p:ph type="sldNum" sz="quarter" idx="5"/>
          </p:nvPr>
        </p:nvSpPr>
        <p:spPr>
          <a:noFill/>
        </p:spPr>
        <p:txBody>
          <a:bodyPr/>
          <a:lstStyle/>
          <a:p>
            <a:fld id="{6BD6F422-6E03-4F21-97CF-89BCF7DBB556}"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smtClean="0"/>
          </a:p>
        </p:txBody>
      </p:sp>
      <p:sp>
        <p:nvSpPr>
          <p:cNvPr id="35844" name="Slide Number Placeholder 3"/>
          <p:cNvSpPr>
            <a:spLocks noGrp="1"/>
          </p:cNvSpPr>
          <p:nvPr>
            <p:ph type="sldNum" sz="quarter" idx="5"/>
          </p:nvPr>
        </p:nvSpPr>
        <p:spPr>
          <a:noFill/>
        </p:spPr>
        <p:txBody>
          <a:bodyPr/>
          <a:lstStyle/>
          <a:p>
            <a:fld id="{40E9B7A3-5B00-49A1-B674-7587F0AE6D02}"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smtClean="0"/>
          </a:p>
        </p:txBody>
      </p:sp>
      <p:sp>
        <p:nvSpPr>
          <p:cNvPr id="36868" name="Slide Number Placeholder 3"/>
          <p:cNvSpPr>
            <a:spLocks noGrp="1"/>
          </p:cNvSpPr>
          <p:nvPr>
            <p:ph type="sldNum" sz="quarter" idx="5"/>
          </p:nvPr>
        </p:nvSpPr>
        <p:spPr>
          <a:noFill/>
        </p:spPr>
        <p:txBody>
          <a:bodyPr/>
          <a:lstStyle/>
          <a:p>
            <a:fld id="{21D39F31-70B1-4D29-9E20-BAAD52C1BB8F}"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smtClean="0"/>
          </a:p>
        </p:txBody>
      </p:sp>
      <p:sp>
        <p:nvSpPr>
          <p:cNvPr id="37892" name="Slide Number Placeholder 3"/>
          <p:cNvSpPr>
            <a:spLocks noGrp="1"/>
          </p:cNvSpPr>
          <p:nvPr>
            <p:ph type="sldNum" sz="quarter" idx="5"/>
          </p:nvPr>
        </p:nvSpPr>
        <p:spPr>
          <a:noFill/>
        </p:spPr>
        <p:txBody>
          <a:bodyPr/>
          <a:lstStyle/>
          <a:p>
            <a:fld id="{B68AD930-ACC3-447D-BF73-2A2FC7CC6180}"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FD09144E-15E2-4F59-A249-ED0A72CE2A0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EE8984F3-6564-4380-B1D0-DC2F4F8D7DA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AD0E680-5AE3-4E4C-890E-686E24E6D65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C0A6344-FB75-430F-8D1B-585B22786BF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7"/>
          <p:cNvSpPr>
            <a:spLocks noGrp="1"/>
          </p:cNvSpPr>
          <p:nvPr>
            <p:ph type="dt" sz="half" idx="10"/>
          </p:nvPr>
        </p:nvSpPr>
        <p:spPr/>
        <p:txBody>
          <a:bodyPr/>
          <a:lstStyle>
            <a:lvl1pPr>
              <a:defRPr/>
            </a:lvl1pPr>
          </a:lstStyle>
          <a:p>
            <a:pPr>
              <a:defRPr/>
            </a:pPr>
            <a:endParaRPr lang="en-US"/>
          </a:p>
        </p:txBody>
      </p:sp>
      <p:sp>
        <p:nvSpPr>
          <p:cNvPr id="5" name="Slide Number Placeholder 8"/>
          <p:cNvSpPr>
            <a:spLocks noGrp="1"/>
          </p:cNvSpPr>
          <p:nvPr>
            <p:ph type="sldNum" sz="quarter" idx="11"/>
          </p:nvPr>
        </p:nvSpPr>
        <p:spPr/>
        <p:txBody>
          <a:bodyPr/>
          <a:lstStyle>
            <a:lvl1pPr>
              <a:defRPr/>
            </a:lvl1pPr>
          </a:lstStyle>
          <a:p>
            <a:pPr>
              <a:defRPr/>
            </a:pPr>
            <a:fld id="{B7673EC3-4FCF-4213-B386-37172B5AFF61}" type="slidenum">
              <a:rPr lang="en-US"/>
              <a:pPr>
                <a:defRPr/>
              </a:pPr>
              <a:t>‹#›</a:t>
            </a:fld>
            <a:endParaRPr lang="en-US"/>
          </a:p>
        </p:txBody>
      </p:sp>
      <p:sp>
        <p:nvSpPr>
          <p:cNvPr id="6"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FD76DBFE-B559-4DA3-88D2-8EF032EBEBB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FCBA7A83-3D80-4155-B4A0-FF1B0796634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C7616DDE-3697-4176-94E8-E39EE676FFE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9D6CAE6F-C6F5-4F76-B533-5A96249B4A7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B2B42834-C1B2-4F43-B5E9-9B9FE8F8ECF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03A0F05D-E69F-46F8-96E3-A5DEED9A944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E6F3FBA6-F10F-4C77-BA7C-8FC13C030DA7}"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1219200" y="6096000"/>
            <a:ext cx="5511800" cy="609600"/>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a:t>Hội thảo quốc tế “Đáp ứng yêu cầu về lãnh đạo và quản lý giáo dục đại học trong thế kỷ 21"</a:t>
            </a:r>
          </a:p>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D9630A75-CC8D-486C-AC99-74018ECC788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685800" y="762000"/>
            <a:ext cx="7772400" cy="2438400"/>
          </a:xfrm>
        </p:spPr>
        <p:txBody>
          <a:bodyPr>
            <a:noAutofit/>
          </a:bodyPr>
          <a:lstStyle/>
          <a:p>
            <a:pPr algn="ctr" eaLnBrk="1" fontAlgn="auto" hangingPunct="1">
              <a:spcAft>
                <a:spcPts val="0"/>
              </a:spcAft>
              <a:defRPr/>
            </a:pPr>
            <a:r>
              <a:rPr lang="en-US" sz="3200" dirty="0" smtClean="0">
                <a:effectLst/>
                <a:latin typeface="Times New Roman" pitchFamily="18" charset="0"/>
                <a:cs typeface="Times New Roman" pitchFamily="18" charset="0"/>
              </a:rPr>
              <a:t>TĂNG CƯỜNG HOẠT ĐỘNG KIỂM ĐỊNH CHẤT LƯỢNG GIÁO DỤC ĐỂ PHÁT TRIỂN GIÁO DỤC ĐẠI HỌC VIỆT NAM TRONG THẾ KỶ 21</a:t>
            </a:r>
          </a:p>
        </p:txBody>
      </p:sp>
      <p:sp>
        <p:nvSpPr>
          <p:cNvPr id="14339" name="Rectangle 3"/>
          <p:cNvSpPr>
            <a:spLocks noGrp="1" noChangeArrowheads="1"/>
          </p:cNvSpPr>
          <p:nvPr>
            <p:ph type="subTitle" idx="1"/>
          </p:nvPr>
        </p:nvSpPr>
        <p:spPr>
          <a:xfrm>
            <a:off x="685800" y="3611563"/>
            <a:ext cx="7696200" cy="1874837"/>
          </a:xfrm>
        </p:spPr>
        <p:txBody>
          <a:bodyPr/>
          <a:lstStyle/>
          <a:p>
            <a:pPr marR="0" algn="ctr" eaLnBrk="1" hangingPunct="1"/>
            <a:r>
              <a:rPr lang="en-US" sz="2800" b="1" dirty="0" err="1" smtClean="0">
                <a:latin typeface="Times New Roman" pitchFamily="18" charset="0"/>
                <a:cs typeface="Times New Roman" pitchFamily="18" charset="0"/>
              </a:rPr>
              <a:t>Th.S</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Đinh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Tuấn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Dũng</a:t>
            </a:r>
            <a:endParaRPr lang="en-US" sz="2800" b="1" dirty="0" smtClean="0">
              <a:latin typeface="Times New Roman" pitchFamily="18" charset="0"/>
              <a:cs typeface="Times New Roman" pitchFamily="18" charset="0"/>
            </a:endParaRPr>
          </a:p>
          <a:p>
            <a:pPr marR="0" algn="ctr" eaLnBrk="1" hangingPunct="1"/>
            <a:r>
              <a:rPr lang="en-US" sz="2800" b="1" dirty="0" err="1" smtClean="0">
                <a:latin typeface="Times New Roman" pitchFamily="18" charset="0"/>
                <a:cs typeface="Times New Roman" pitchFamily="18" charset="0"/>
              </a:rPr>
              <a:t>Trường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đại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học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Kinh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tế</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quốc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dân</a:t>
            </a:r>
            <a:endParaRPr lang="en-US" sz="2800" b="1" dirty="0" smtClean="0">
              <a:latin typeface="Times New Roman" pitchFamily="18" charset="0"/>
              <a:cs typeface="Times New Roman" pitchFamily="18" charset="0"/>
            </a:endParaRPr>
          </a:p>
          <a:p>
            <a:pPr marR="0" algn="ctr" eaLnBrk="1" hangingPunct="1"/>
            <a:r>
              <a:rPr lang="en-US" sz="1800" b="1" dirty="0" smtClean="0">
                <a:latin typeface="Times New Roman" pitchFamily="18" charset="0"/>
                <a:cs typeface="Times New Roman" pitchFamily="18" charset="0"/>
              </a:rPr>
              <a:t>TP </a:t>
            </a:r>
            <a:r>
              <a:rPr lang="en-US" sz="1800" b="1" dirty="0" err="1" smtClean="0">
                <a:latin typeface="Times New Roman" pitchFamily="18" charset="0"/>
                <a:cs typeface="Times New Roman" pitchFamily="18" charset="0"/>
              </a:rPr>
              <a:t>Hồ</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Chí</a:t>
            </a:r>
            <a:r>
              <a:rPr lang="en-US" sz="1800" b="1" dirty="0" smtClean="0">
                <a:latin typeface="Times New Roman" pitchFamily="18" charset="0"/>
                <a:cs typeface="Times New Roman" pitchFamily="18" charset="0"/>
              </a:rPr>
              <a:t> Minh – 6/2012</a:t>
            </a:r>
          </a:p>
          <a:p>
            <a:pPr marR="0" eaLnBrk="1" hangingPunct="1"/>
            <a:endParaRPr lang="en-US" sz="1800" b="1" dirty="0" smtClean="0">
              <a:latin typeface="Times New Roman" pitchFamily="18" charset="0"/>
              <a:cs typeface="Times New Roman" pitchFamily="18" charset="0"/>
            </a:endParaRPr>
          </a:p>
        </p:txBody>
      </p:sp>
      <p:sp>
        <p:nvSpPr>
          <p:cNvPr id="14340"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B8C8FC1-9A03-4DBB-9971-1CE107F2C9ED}" type="slidenum">
              <a:rPr lang="en-US" smtClean="0"/>
              <a:pPr/>
              <a:t>1</a:t>
            </a:fld>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457200" y="1143000"/>
            <a:ext cx="8229600" cy="4983163"/>
          </a:xfrm>
        </p:spPr>
        <p:txBody>
          <a:bodyPr/>
          <a:lstStyle/>
          <a:p>
            <a:pPr eaLnBrk="1" hangingPunct="1"/>
            <a:r>
              <a:rPr lang="nl-NL" sz="3200" smtClean="0">
                <a:latin typeface="Times New Roman" pitchFamily="18" charset="0"/>
                <a:cs typeface="Times New Roman" pitchFamily="18" charset="0"/>
              </a:rPr>
              <a:t>Có nhiều nguyên nhân: Đầu tư, trình độ quản lý yếu kém, phát triển ồ ạt các trường đại học v.v...</a:t>
            </a:r>
          </a:p>
          <a:p>
            <a:pPr eaLnBrk="1" hangingPunct="1"/>
            <a:r>
              <a:rPr lang="nl-NL" sz="3200" smtClean="0">
                <a:latin typeface="Times New Roman" pitchFamily="18" charset="0"/>
                <a:cs typeface="Times New Roman" pitchFamily="18" charset="0"/>
              </a:rPr>
              <a:t>Dưới góc độ KĐCL: </a:t>
            </a:r>
          </a:p>
          <a:p>
            <a:pPr eaLnBrk="1" hangingPunct="1">
              <a:buFont typeface="Wingdings 3" pitchFamily="18" charset="2"/>
              <a:buNone/>
            </a:pPr>
            <a:r>
              <a:rPr lang="nl-NL" sz="3200" smtClean="0">
                <a:latin typeface="Times New Roman" pitchFamily="18" charset="0"/>
                <a:cs typeface="Times New Roman" pitchFamily="18" charset="0"/>
                <a:sym typeface="Wingdings" pitchFamily="2" charset="2"/>
              </a:rPr>
              <a:t> Tất cả  </a:t>
            </a:r>
            <a:r>
              <a:rPr lang="nl-NL" sz="3200" smtClean="0">
                <a:latin typeface="Times New Roman" pitchFamily="18" charset="0"/>
                <a:cs typeface="Times New Roman" pitchFamily="18" charset="0"/>
              </a:rPr>
              <a:t>trường đại học hoặc những ngành bị đóng cửa đều là những trường đã không thực hiện kiểm định chất lượng</a:t>
            </a:r>
          </a:p>
          <a:p>
            <a:pPr eaLnBrk="1" hangingPunct="1">
              <a:buFont typeface="Wingdings 3" pitchFamily="18" charset="2"/>
              <a:buNone/>
            </a:pPr>
            <a:r>
              <a:rPr lang="nl-NL" sz="3200" smtClean="0">
                <a:latin typeface="Times New Roman" pitchFamily="18" charset="0"/>
                <a:cs typeface="Times New Roman" pitchFamily="18" charset="0"/>
                <a:sym typeface="Wingdings" pitchFamily="2" charset="2"/>
              </a:rPr>
              <a:t> Không KĐCL chất lượng yếu kém là tất yếu</a:t>
            </a:r>
            <a:endParaRPr lang="en-US" sz="3200" smtClean="0">
              <a:latin typeface="Times New Roman" pitchFamily="18" charset="0"/>
              <a:cs typeface="Times New Roman" pitchFamily="18" charset="0"/>
            </a:endParaRPr>
          </a:p>
        </p:txBody>
      </p:sp>
      <p:sp>
        <p:nvSpPr>
          <p:cNvPr id="23555" name="Slide Number Placeholder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B050D646-3ED2-4B58-8227-2A61DA036D7E}" type="slidenum">
              <a:rPr lang="en-US" smtClean="0"/>
              <a:pPr/>
              <a:t>10</a:t>
            </a:fld>
            <a:endParaRPr lang="en-US" smtClean="0"/>
          </a:p>
        </p:txBody>
      </p:sp>
      <p:sp>
        <p:nvSpPr>
          <p:cNvPr id="11267" name="Rectangle 2"/>
          <p:cNvSpPr>
            <a:spLocks noGrp="1" noChangeArrowheads="1"/>
          </p:cNvSpPr>
          <p:nvPr>
            <p:ph type="title"/>
          </p:nvPr>
        </p:nvSpPr>
        <p:spPr>
          <a:xfrm>
            <a:off x="457200" y="274638"/>
            <a:ext cx="8229600" cy="868362"/>
          </a:xfrm>
        </p:spPr>
        <p:txBody>
          <a:bodyPr/>
          <a:lstStyle/>
          <a:p>
            <a:pPr algn="ctr" eaLnBrk="1" fontAlgn="auto" hangingPunct="1">
              <a:spcAft>
                <a:spcPts val="0"/>
              </a:spcAft>
              <a:defRPr/>
            </a:pPr>
            <a:r>
              <a:rPr lang="en-US" dirty="0" smtClean="0">
                <a:latin typeface="Times New Roman" pitchFamily="18" charset="0"/>
                <a:cs typeface="Times New Roman" pitchFamily="18" charset="0"/>
              </a:rPr>
              <a:t>NGUYÊN NHÂN </a:t>
            </a:r>
            <a:r>
              <a:rPr lang="en-US" sz="1000" dirty="0" smtClean="0">
                <a:latin typeface="Times New Roman" pitchFamily="18" charset="0"/>
                <a:cs typeface="Times New Roman" pitchFamily="18" charset="0"/>
              </a:rPr>
              <a:t>(10)</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p:txBody>
          <a:bodyPr/>
          <a:lstStyle/>
          <a:p>
            <a:pPr eaLnBrk="1" hangingPunct="1">
              <a:buFont typeface="Wingdings 3" pitchFamily="18" charset="2"/>
              <a:buNone/>
            </a:pPr>
            <a:r>
              <a:rPr lang="nl-NL" sz="3200" b="1" i="1" smtClean="0">
                <a:latin typeface="Times New Roman" pitchFamily="18" charset="0"/>
                <a:cs typeface="Times New Roman" pitchFamily="18" charset="0"/>
              </a:rPr>
              <a:t>Đối với các cơ quan quản lý nhà nước:</a:t>
            </a:r>
          </a:p>
          <a:p>
            <a:pPr eaLnBrk="1" hangingPunct="1">
              <a:buFont typeface="Wingdings 3" pitchFamily="18" charset="2"/>
              <a:buNone/>
            </a:pPr>
            <a:r>
              <a:rPr lang="nl-NL" sz="3200" smtClean="0">
                <a:latin typeface="Times New Roman" pitchFamily="18" charset="0"/>
                <a:cs typeface="Times New Roman" pitchFamily="18" charset="0"/>
              </a:rPr>
              <a:t>1. Phải xác định kiểm định chất lượng là công cụ chủ yếu để kiểm soát chất lượng đào tạo và qui định rõ yêu cầu về kiểm định chất lượng trong luật giáo dục đại học cũng như các văn bản pháp qui khác  </a:t>
            </a:r>
            <a:r>
              <a:rPr lang="nl-NL" sz="3200" smtClean="0">
                <a:latin typeface="Times New Roman" pitchFamily="18" charset="0"/>
                <a:cs typeface="Times New Roman" pitchFamily="18" charset="0"/>
                <a:sym typeface="Wingdings" pitchFamily="2" charset="2"/>
              </a:rPr>
              <a:t> thể chế hóa KĐCL</a:t>
            </a:r>
            <a:endParaRPr lang="nl-NL" sz="3200" smtClean="0">
              <a:latin typeface="Times New Roman" pitchFamily="18" charset="0"/>
              <a:cs typeface="Times New Roman" pitchFamily="18" charset="0"/>
            </a:endParaRPr>
          </a:p>
          <a:p>
            <a:pPr eaLnBrk="1" hangingPunct="1">
              <a:buFont typeface="Wingdings 3" pitchFamily="18" charset="2"/>
              <a:buNone/>
            </a:pPr>
            <a:r>
              <a:rPr lang="nl-NL" sz="3200" smtClean="0">
                <a:latin typeface="Times New Roman" pitchFamily="18" charset="0"/>
                <a:cs typeface="Times New Roman" pitchFamily="18" charset="0"/>
              </a:rPr>
              <a:t>2. Tăng cường tuyên truyền, phổ biến về KĐCL</a:t>
            </a:r>
          </a:p>
          <a:p>
            <a:pPr eaLnBrk="1" hangingPunct="1"/>
            <a:endParaRPr lang="nl-NL" sz="3200" smtClean="0">
              <a:latin typeface="Times New Roman" pitchFamily="18" charset="0"/>
              <a:cs typeface="Times New Roman" pitchFamily="18" charset="0"/>
            </a:endParaRPr>
          </a:p>
          <a:p>
            <a:pPr eaLnBrk="1" hangingPunct="1"/>
            <a:endParaRPr lang="en-US" sz="3200" smtClean="0">
              <a:latin typeface="Times New Roman" pitchFamily="18" charset="0"/>
              <a:cs typeface="Times New Roman" pitchFamily="18" charset="0"/>
            </a:endParaRPr>
          </a:p>
        </p:txBody>
      </p:sp>
      <p:sp>
        <p:nvSpPr>
          <p:cNvPr id="24579" name="Slide Number Placeholder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02DEFEC2-2D95-431A-BE0F-A28208B5AD66}" type="slidenum">
              <a:rPr lang="en-US" smtClean="0"/>
              <a:pPr/>
              <a:t>11</a:t>
            </a:fld>
            <a:endParaRPr lang="en-US" smtClean="0"/>
          </a:p>
        </p:txBody>
      </p:sp>
      <p:sp>
        <p:nvSpPr>
          <p:cNvPr id="13314" name="Title 1"/>
          <p:cNvSpPr>
            <a:spLocks noGrp="1"/>
          </p:cNvSpPr>
          <p:nvPr>
            <p:ph type="title"/>
          </p:nvPr>
        </p:nvSpPr>
        <p:spPr>
          <a:xfrm>
            <a:off x="457200" y="457200"/>
            <a:ext cx="8229600" cy="960438"/>
          </a:xfrm>
        </p:spPr>
        <p:txBody>
          <a:bodyPr>
            <a:noAutofit/>
          </a:bodyPr>
          <a:lstStyle/>
          <a:p>
            <a:pPr algn="ctr" eaLnBrk="1" fontAlgn="auto" hangingPunct="1">
              <a:spcAft>
                <a:spcPts val="0"/>
              </a:spcAft>
              <a:defRPr/>
            </a:pPr>
            <a:r>
              <a:rPr lang="nl-NL" sz="4400" dirty="0" smtClean="0">
                <a:latin typeface="Times New Roman" pitchFamily="18" charset="0"/>
                <a:cs typeface="Times New Roman" pitchFamily="18" charset="0"/>
              </a:rPr>
              <a:t>Con đường phát triển </a:t>
            </a:r>
            <a:r>
              <a:rPr lang="nl-NL" sz="1000" dirty="0" smtClean="0">
                <a:latin typeface="Times New Roman" pitchFamily="18" charset="0"/>
                <a:cs typeface="Times New Roman" pitchFamily="18" charset="0"/>
              </a:rPr>
              <a:t>(11)</a:t>
            </a:r>
            <a:r>
              <a:rPr lang="en-US" sz="1000" dirty="0" smtClean="0">
                <a:latin typeface="Times New Roman" pitchFamily="18" charset="0"/>
                <a:cs typeface="Times New Roman" pitchFamily="18" charset="0"/>
              </a:rPr>
              <a:t/>
            </a:r>
            <a:br>
              <a:rPr lang="en-US" sz="1000" dirty="0" smtClean="0">
                <a:latin typeface="Times New Roman" pitchFamily="18" charset="0"/>
                <a:cs typeface="Times New Roman" pitchFamily="18" charset="0"/>
              </a:rPr>
            </a:br>
            <a:endParaRPr lang="en-US" sz="1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457200" y="1295400"/>
            <a:ext cx="8229600" cy="4830763"/>
          </a:xfrm>
        </p:spPr>
        <p:txBody>
          <a:bodyPr/>
          <a:lstStyle/>
          <a:p>
            <a:pPr algn="just" eaLnBrk="1" hangingPunct="1">
              <a:buFont typeface="Wingdings 3" pitchFamily="18" charset="2"/>
              <a:buNone/>
            </a:pPr>
            <a:r>
              <a:rPr lang="nl-NL" sz="3200" smtClean="0">
                <a:latin typeface="Times New Roman" pitchFamily="18" charset="0"/>
                <a:cs typeface="Times New Roman" pitchFamily="18" charset="0"/>
              </a:rPr>
              <a:t>3. Sớm cho phép hình thành các tổ chức kiểm định độc lập </a:t>
            </a:r>
            <a:r>
              <a:rPr lang="nl-NL" sz="3200" smtClean="0">
                <a:latin typeface="Times New Roman" pitchFamily="18" charset="0"/>
                <a:cs typeface="Times New Roman" pitchFamily="18" charset="0"/>
                <a:sym typeface="Wingdings" pitchFamily="2" charset="2"/>
              </a:rPr>
              <a:t> khách quan, trung thực.</a:t>
            </a:r>
            <a:endParaRPr lang="nl-NL" sz="3200" smtClean="0">
              <a:latin typeface="Times New Roman" pitchFamily="18" charset="0"/>
              <a:cs typeface="Times New Roman" pitchFamily="18" charset="0"/>
            </a:endParaRPr>
          </a:p>
          <a:p>
            <a:pPr algn="just" eaLnBrk="1" hangingPunct="1">
              <a:buFont typeface="Wingdings 3" pitchFamily="18" charset="2"/>
              <a:buNone/>
            </a:pPr>
            <a:r>
              <a:rPr lang="nl-NL" sz="3200" smtClean="0">
                <a:latin typeface="Times New Roman" pitchFamily="18" charset="0"/>
                <a:cs typeface="Times New Roman" pitchFamily="18" charset="0"/>
              </a:rPr>
              <a:t>4. Tăng cường đào tạo đội ngũ kiểm định chất lượng </a:t>
            </a:r>
          </a:p>
          <a:p>
            <a:pPr algn="just" eaLnBrk="1" hangingPunct="1">
              <a:buFont typeface="Wingdings 3" pitchFamily="18" charset="2"/>
              <a:buNone/>
            </a:pPr>
            <a:r>
              <a:rPr lang="nl-NL" sz="3200" smtClean="0">
                <a:latin typeface="Times New Roman" pitchFamily="18" charset="0"/>
                <a:cs typeface="Times New Roman" pitchFamily="18" charset="0"/>
              </a:rPr>
              <a:t>5. Sớm ban hành các bộ tiêu chí kiểm định chất lượng các chương trình giáo dục. </a:t>
            </a:r>
          </a:p>
          <a:p>
            <a:pPr algn="just" eaLnBrk="1" hangingPunct="1">
              <a:buFont typeface="Wingdings 3" pitchFamily="18" charset="2"/>
              <a:buNone/>
            </a:pPr>
            <a:r>
              <a:rPr lang="nl-NL" sz="3200" smtClean="0">
                <a:latin typeface="Times New Roman" pitchFamily="18" charset="0"/>
                <a:cs typeface="Times New Roman" pitchFamily="18" charset="0"/>
                <a:sym typeface="Wingdings" pitchFamily="2" charset="2"/>
              </a:rPr>
              <a:t>6.</a:t>
            </a:r>
            <a:r>
              <a:rPr lang="nl-NL" sz="3200" smtClean="0">
                <a:latin typeface="Times New Roman" pitchFamily="18" charset="0"/>
                <a:cs typeface="Times New Roman" pitchFamily="18" charset="0"/>
              </a:rPr>
              <a:t>Thành lập Hiệp hội về kiểm định chất lượng của các trường đại học Việt Nam –&gt;tham gia vào các VĐ KĐCL</a:t>
            </a:r>
            <a:endParaRPr lang="en-US" sz="3200" smtClean="0">
              <a:latin typeface="Times New Roman" pitchFamily="18" charset="0"/>
              <a:cs typeface="Times New Roman" pitchFamily="18" charset="0"/>
            </a:endParaRPr>
          </a:p>
          <a:p>
            <a:pPr algn="just" eaLnBrk="1" hangingPunct="1"/>
            <a:endParaRPr lang="en-US" sz="3200" smtClean="0">
              <a:latin typeface="Times New Roman" pitchFamily="18" charset="0"/>
              <a:cs typeface="Times New Roman" pitchFamily="18" charset="0"/>
            </a:endParaRPr>
          </a:p>
        </p:txBody>
      </p:sp>
      <p:sp>
        <p:nvSpPr>
          <p:cNvPr id="25603" name="Slide Number Placeholder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57DD80CF-10A1-4E44-A648-9E55DE0BC9AC}" type="slidenum">
              <a:rPr lang="en-US" smtClean="0"/>
              <a:pPr/>
              <a:t>12</a:t>
            </a:fld>
            <a:endParaRPr lang="en-US" smtClean="0"/>
          </a:p>
        </p:txBody>
      </p:sp>
      <p:sp>
        <p:nvSpPr>
          <p:cNvPr id="14338" name="Title 1"/>
          <p:cNvSpPr>
            <a:spLocks noGrp="1"/>
          </p:cNvSpPr>
          <p:nvPr>
            <p:ph type="title"/>
          </p:nvPr>
        </p:nvSpPr>
        <p:spPr>
          <a:xfrm>
            <a:off x="457200" y="274638"/>
            <a:ext cx="8229600" cy="792162"/>
          </a:xfrm>
        </p:spPr>
        <p:txBody>
          <a:bodyPr>
            <a:noAutofit/>
          </a:bodyPr>
          <a:lstStyle/>
          <a:p>
            <a:pPr algn="ctr" eaLnBrk="1" fontAlgn="auto" hangingPunct="1">
              <a:spcAft>
                <a:spcPts val="0"/>
              </a:spcAft>
              <a:defRPr/>
            </a:pPr>
            <a:r>
              <a:rPr lang="nl-NL" sz="4000" dirty="0" smtClean="0">
                <a:solidFill>
                  <a:schemeClr val="tx1"/>
                </a:solidFill>
                <a:latin typeface="Times New Roman" pitchFamily="18" charset="0"/>
                <a:cs typeface="Times New Roman" pitchFamily="18" charset="0"/>
              </a:rPr>
              <a:t/>
            </a:r>
            <a:br>
              <a:rPr lang="nl-NL" sz="4000" dirty="0" smtClean="0">
                <a:solidFill>
                  <a:schemeClr val="tx1"/>
                </a:solidFill>
                <a:latin typeface="Times New Roman" pitchFamily="18" charset="0"/>
                <a:cs typeface="Times New Roman" pitchFamily="18" charset="0"/>
              </a:rPr>
            </a:br>
            <a:r>
              <a:rPr lang="nl-NL" sz="3600" dirty="0" smtClean="0">
                <a:solidFill>
                  <a:schemeClr val="tx1"/>
                </a:solidFill>
                <a:latin typeface="Times New Roman" pitchFamily="18" charset="0"/>
                <a:cs typeface="Times New Roman" pitchFamily="18" charset="0"/>
              </a:rPr>
              <a:t>Đối với các cơ quan quản lý nhà nước </a:t>
            </a:r>
            <a:r>
              <a:rPr lang="nl-NL" sz="1000" dirty="0" smtClean="0">
                <a:solidFill>
                  <a:schemeClr val="tx1"/>
                </a:solidFill>
                <a:latin typeface="Times New Roman" pitchFamily="18" charset="0"/>
                <a:cs typeface="Times New Roman" pitchFamily="18" charset="0"/>
              </a:rPr>
              <a:t>(12)</a:t>
            </a:r>
            <a:r>
              <a:rPr lang="nl-NL" sz="6600" dirty="0" smtClean="0">
                <a:solidFill>
                  <a:schemeClr val="tx1"/>
                </a:solidFill>
                <a:latin typeface="Times New Roman" pitchFamily="18" charset="0"/>
                <a:cs typeface="Times New Roman" pitchFamily="18" charset="0"/>
              </a:rPr>
              <a:t/>
            </a:r>
            <a:br>
              <a:rPr lang="nl-NL" sz="6600" dirty="0" smtClean="0">
                <a:solidFill>
                  <a:schemeClr val="tx1"/>
                </a:solidFill>
                <a:latin typeface="Times New Roman" pitchFamily="18" charset="0"/>
                <a:cs typeface="Times New Roman" pitchFamily="18" charset="0"/>
              </a:rPr>
            </a:br>
            <a:endParaRPr lang="en-US" sz="4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p:txBody>
          <a:bodyPr/>
          <a:lstStyle/>
          <a:p>
            <a:pPr algn="just" eaLnBrk="1" hangingPunct="1">
              <a:buFont typeface="Wingdings 3" pitchFamily="18" charset="2"/>
              <a:buNone/>
            </a:pPr>
            <a:r>
              <a:rPr lang="nl-NL" sz="3200" smtClean="0">
                <a:latin typeface="Times New Roman" pitchFamily="18" charset="0"/>
                <a:cs typeface="Times New Roman" pitchFamily="18" charset="0"/>
              </a:rPr>
              <a:t>1. Mỗi trường đại học phải chủ động thực hiện kiểm định chất lượng, tiến tới tiếp cận với kiểm định chất lượng giáo dục trên thế giới</a:t>
            </a:r>
            <a:r>
              <a:rPr lang="en-US" sz="3200" smtClean="0">
                <a:latin typeface="Times New Roman" pitchFamily="18" charset="0"/>
                <a:cs typeface="Times New Roman" pitchFamily="18" charset="0"/>
              </a:rPr>
              <a:t> </a:t>
            </a:r>
          </a:p>
          <a:p>
            <a:pPr algn="just" eaLnBrk="1" hangingPunct="1">
              <a:buFont typeface="Wingdings 3" pitchFamily="18" charset="2"/>
              <a:buNone/>
            </a:pPr>
            <a:r>
              <a:rPr lang="nl-NL" sz="3200" smtClean="0">
                <a:latin typeface="Times New Roman" pitchFamily="18" charset="0"/>
                <a:cs typeface="Times New Roman" pitchFamily="18" charset="0"/>
              </a:rPr>
              <a:t>2. Cần đổi mới cách đánh giá hàng năm về các hoạt động của trường theo hướng “cải tiến liên tục”</a:t>
            </a:r>
          </a:p>
          <a:p>
            <a:pPr algn="just" eaLnBrk="1" hangingPunct="1">
              <a:buFont typeface="Wingdings 3" pitchFamily="18" charset="2"/>
              <a:buNone/>
            </a:pPr>
            <a:r>
              <a:rPr lang="nl-NL" sz="3200" smtClean="0">
                <a:latin typeface="Times New Roman" pitchFamily="18" charset="0"/>
                <a:cs typeface="Times New Roman" pitchFamily="18" charset="0"/>
              </a:rPr>
              <a:t>3. Phải dành kinh phí thích hợp cho hoạt động kiểm định. </a:t>
            </a:r>
            <a:endParaRPr lang="en-US" sz="3200" smtClean="0">
              <a:latin typeface="Times New Roman" pitchFamily="18" charset="0"/>
              <a:cs typeface="Times New Roman" pitchFamily="18" charset="0"/>
            </a:endParaRPr>
          </a:p>
        </p:txBody>
      </p:sp>
      <p:sp>
        <p:nvSpPr>
          <p:cNvPr id="26627" name="Slide Number Placeholder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A868C108-3C49-4001-B487-D5DD4DCBD22E}" type="slidenum">
              <a:rPr lang="en-US" smtClean="0"/>
              <a:pPr/>
              <a:t>13</a:t>
            </a:fld>
            <a:endParaRPr lang="en-US" smtClean="0"/>
          </a:p>
        </p:txBody>
      </p:sp>
      <p:sp>
        <p:nvSpPr>
          <p:cNvPr id="15362" name="Title 1"/>
          <p:cNvSpPr>
            <a:spLocks noGrp="1"/>
          </p:cNvSpPr>
          <p:nvPr>
            <p:ph type="title"/>
          </p:nvPr>
        </p:nvSpPr>
        <p:spPr/>
        <p:txBody>
          <a:bodyPr/>
          <a:lstStyle/>
          <a:p>
            <a:pPr algn="ctr" eaLnBrk="1" fontAlgn="auto" hangingPunct="1">
              <a:spcAft>
                <a:spcPts val="0"/>
              </a:spcAft>
              <a:defRPr/>
            </a:pPr>
            <a:r>
              <a:rPr lang="nl-NL" dirty="0" smtClean="0">
                <a:latin typeface="Times New Roman" pitchFamily="18" charset="0"/>
                <a:cs typeface="Times New Roman" pitchFamily="18" charset="0"/>
              </a:rPr>
              <a:t>Đối với các trường đại học </a:t>
            </a:r>
            <a:r>
              <a:rPr lang="nl-NL" sz="1100" dirty="0" smtClean="0">
                <a:latin typeface="Times New Roman" pitchFamily="18" charset="0"/>
                <a:cs typeface="Times New Roman" pitchFamily="18" charset="0"/>
              </a:rPr>
              <a:t>(13)</a:t>
            </a:r>
            <a:r>
              <a:rPr lang="en-US" sz="1100" dirty="0" smtClean="0">
                <a:latin typeface="Times New Roman" pitchFamily="18" charset="0"/>
                <a:cs typeface="Times New Roman" pitchFamily="18" charset="0"/>
              </a:rPr>
              <a:t/>
            </a:r>
            <a:br>
              <a:rPr lang="en-US" sz="1100" dirty="0" smtClean="0">
                <a:latin typeface="Times New Roman" pitchFamily="18" charset="0"/>
                <a:cs typeface="Times New Roman" pitchFamily="18" charset="0"/>
              </a:rPr>
            </a:br>
            <a:endParaRPr lang="en-US" sz="11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a:xfrm>
            <a:off x="457200" y="2133600"/>
            <a:ext cx="8077200" cy="2286000"/>
          </a:xfrm>
        </p:spPr>
        <p:txBody>
          <a:bodyPr/>
          <a:lstStyle/>
          <a:p>
            <a:pPr algn="ctr" eaLnBrk="1" hangingPunct="1">
              <a:buFont typeface="Wingdings 3" pitchFamily="18" charset="2"/>
              <a:buNone/>
            </a:pPr>
            <a:r>
              <a:rPr lang="en-US" sz="3200" b="1" smtClean="0">
                <a:latin typeface="Times New Roman" pitchFamily="18" charset="0"/>
                <a:cs typeface="Times New Roman" pitchFamily="18" charset="0"/>
              </a:rPr>
              <a:t>XIN TRÂN TRỌNG CÁM ƠN </a:t>
            </a:r>
          </a:p>
          <a:p>
            <a:pPr algn="ctr" eaLnBrk="1" hangingPunct="1">
              <a:buFont typeface="Wingdings 3" pitchFamily="18" charset="2"/>
              <a:buNone/>
            </a:pPr>
            <a:r>
              <a:rPr lang="en-US" sz="3200" b="1" smtClean="0">
                <a:latin typeface="Times New Roman" pitchFamily="18" charset="0"/>
                <a:cs typeface="Times New Roman" pitchFamily="18" charset="0"/>
              </a:rPr>
              <a:t>SỰ QUAN TÂM THEO DÕI CỦA QUÍ VỊ !</a:t>
            </a:r>
          </a:p>
          <a:p>
            <a:pPr algn="ctr" eaLnBrk="1" hangingPunct="1">
              <a:buFont typeface="Wingdings 3" pitchFamily="18" charset="2"/>
              <a:buNone/>
            </a:pPr>
            <a:r>
              <a:rPr lang="en-US" sz="3200" b="1" smtClean="0">
                <a:latin typeface="Times New Roman" pitchFamily="18" charset="0"/>
                <a:cs typeface="Times New Roman" pitchFamily="18" charset="0"/>
              </a:rPr>
              <a:t>CHÚC HỘI </a:t>
            </a:r>
            <a:r>
              <a:rPr lang="en-US" sz="2800" b="1" smtClean="0">
                <a:latin typeface="Times New Roman" pitchFamily="18" charset="0"/>
                <a:cs typeface="Times New Roman" pitchFamily="18" charset="0"/>
              </a:rPr>
              <a:t>THẢO</a:t>
            </a:r>
            <a:r>
              <a:rPr lang="en-US" sz="3200" b="1" smtClean="0">
                <a:latin typeface="Times New Roman" pitchFamily="18" charset="0"/>
                <a:cs typeface="Times New Roman" pitchFamily="18" charset="0"/>
              </a:rPr>
              <a:t> THÀNH CÔNG !</a:t>
            </a:r>
          </a:p>
        </p:txBody>
      </p:sp>
      <p:sp>
        <p:nvSpPr>
          <p:cNvPr id="28674" name="Rectangle 2"/>
          <p:cNvSpPr>
            <a:spLocks noGrp="1" noChangeArrowheads="1"/>
          </p:cNvSpPr>
          <p:nvPr>
            <p:ph type="title"/>
          </p:nvPr>
        </p:nvSpPr>
        <p:spPr/>
        <p:txBody>
          <a:bodyPr/>
          <a:lstStyle/>
          <a:p>
            <a:pPr eaLnBrk="1" fontAlgn="auto" hangingPunct="1">
              <a:spcAft>
                <a:spcPts val="0"/>
              </a:spcAft>
              <a:defRPr/>
            </a:pPr>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p:txBody>
          <a:bodyPr/>
          <a:lstStyle/>
          <a:p>
            <a:pPr eaLnBrk="1" hangingPunct="1"/>
            <a:r>
              <a:rPr lang="en-US" sz="3400" smtClean="0">
                <a:latin typeface="Times New Roman" pitchFamily="18" charset="0"/>
                <a:cs typeface="Times New Roman" pitchFamily="18" charset="0"/>
              </a:rPr>
              <a:t>Thế giới phẳng:</a:t>
            </a:r>
          </a:p>
          <a:p>
            <a:pPr eaLnBrk="1" hangingPunct="1"/>
            <a:r>
              <a:rPr lang="en-US" sz="3400" smtClean="0">
                <a:latin typeface="Times New Roman" pitchFamily="18" charset="0"/>
                <a:cs typeface="Times New Roman" pitchFamily="18" charset="0"/>
              </a:rPr>
              <a:t>Nhiều cơ hội cũng như thách thức</a:t>
            </a:r>
          </a:p>
          <a:p>
            <a:pPr eaLnBrk="1" hangingPunct="1"/>
            <a:r>
              <a:rPr lang="en-US" sz="3400" smtClean="0">
                <a:latin typeface="Times New Roman" pitchFamily="18" charset="0"/>
                <a:cs typeface="Times New Roman" pitchFamily="18" charset="0"/>
              </a:rPr>
              <a:t>Việt Nam là thành viên của WTO</a:t>
            </a:r>
          </a:p>
          <a:p>
            <a:pPr eaLnBrk="1" hangingPunct="1"/>
            <a:r>
              <a:rPr lang="en-US" sz="3400" smtClean="0">
                <a:latin typeface="Times New Roman" pitchFamily="18" charset="0"/>
                <a:cs typeface="Times New Roman" pitchFamily="18" charset="0"/>
              </a:rPr>
              <a:t>Sự cạnh tranh ngày càng khốc liệt </a:t>
            </a:r>
            <a:r>
              <a:rPr lang="en-US" sz="3400" smtClean="0">
                <a:latin typeface="Times New Roman" pitchFamily="18" charset="0"/>
                <a:cs typeface="Times New Roman" pitchFamily="18" charset="0"/>
                <a:sym typeface="Wingdings" pitchFamily="2" charset="2"/>
              </a:rPr>
              <a:t> cạnh tranh chủ yếu bằng chất lượng</a:t>
            </a:r>
          </a:p>
          <a:p>
            <a:pPr eaLnBrk="1" hangingPunct="1"/>
            <a:r>
              <a:rPr lang="en-US" sz="3400" smtClean="0">
                <a:latin typeface="Times New Roman" pitchFamily="18" charset="0"/>
                <a:cs typeface="Times New Roman" pitchFamily="18" charset="0"/>
                <a:sym typeface="Wingdings" pitchFamily="2" charset="2"/>
              </a:rPr>
              <a:t>Chất lượng giáo dục đại học  quyết định chất lượng nguồn nhân lực  vị thế quốc gia</a:t>
            </a:r>
            <a:endParaRPr lang="en-US" sz="3400" smtClean="0">
              <a:latin typeface="Times New Roman" pitchFamily="18" charset="0"/>
              <a:cs typeface="Times New Roman" pitchFamily="18" charset="0"/>
            </a:endParaRPr>
          </a:p>
          <a:p>
            <a:pPr eaLnBrk="1" hangingPunct="1"/>
            <a:endParaRPr lang="en-US" sz="3400" smtClean="0">
              <a:latin typeface="Times New Roman" pitchFamily="18" charset="0"/>
              <a:cs typeface="Times New Roman" pitchFamily="18" charset="0"/>
            </a:endParaRPr>
          </a:p>
        </p:txBody>
      </p:sp>
      <p:sp>
        <p:nvSpPr>
          <p:cNvPr id="15363" name="Slide Number Placeholder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940748D7-1A16-403A-B51B-50319C4DF9B1}" type="slidenum">
              <a:rPr lang="en-US" smtClean="0"/>
              <a:pPr/>
              <a:t>2</a:t>
            </a:fld>
            <a:endParaRPr lang="en-US" smtClean="0"/>
          </a:p>
        </p:txBody>
      </p:sp>
      <p:sp>
        <p:nvSpPr>
          <p:cNvPr id="3075" name="Rectangle 2"/>
          <p:cNvSpPr>
            <a:spLocks noGrp="1" noChangeArrowheads="1"/>
          </p:cNvSpPr>
          <p:nvPr>
            <p:ph type="title"/>
          </p:nvPr>
        </p:nvSpPr>
        <p:spPr/>
        <p:txBody>
          <a:bodyPr>
            <a:noAutofit/>
          </a:bodyPr>
          <a:lstStyle/>
          <a:p>
            <a:pPr algn="ctr" eaLnBrk="1" fontAlgn="auto" hangingPunct="1">
              <a:spcAft>
                <a:spcPts val="0"/>
              </a:spcAft>
              <a:defRPr/>
            </a:pPr>
            <a:r>
              <a:rPr lang="en-US" sz="4000" dirty="0" smtClean="0">
                <a:latin typeface="Times New Roman" pitchFamily="18" charset="0"/>
                <a:cs typeface="Times New Roman" pitchFamily="18" charset="0"/>
              </a:rPr>
              <a:t> BỐI CẢNH CHUNG CỦA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THẾ KỶ 21  </a:t>
            </a:r>
            <a:r>
              <a:rPr lang="en-US" sz="1000" dirty="0" smtClean="0">
                <a:latin typeface="Times New Roman" pitchFamily="18" charset="0"/>
                <a:cs typeface="Times New Roman" pitchFamily="18" charset="0"/>
              </a:rPr>
              <a:t>(2)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457200" y="1905000"/>
            <a:ext cx="8229600" cy="3916363"/>
          </a:xfrm>
        </p:spPr>
        <p:txBody>
          <a:bodyPr/>
          <a:lstStyle/>
          <a:p>
            <a:pPr eaLnBrk="1" hangingPunct="1"/>
            <a:r>
              <a:rPr lang="en-US" sz="3600" smtClean="0">
                <a:latin typeface="Times New Roman" pitchFamily="18" charset="0"/>
                <a:cs typeface="Times New Roman" pitchFamily="18" charset="0"/>
              </a:rPr>
              <a:t>Khởi điểm: “Đại hội Đổi mới” của ĐCSVN năm 1987. </a:t>
            </a:r>
          </a:p>
          <a:p>
            <a:pPr lvl="1" eaLnBrk="1" hangingPunct="1"/>
            <a:r>
              <a:rPr lang="en-US" sz="3200" smtClean="0">
                <a:latin typeface="Times New Roman" pitchFamily="18" charset="0"/>
                <a:cs typeface="Times New Roman" pitchFamily="18" charset="0"/>
              </a:rPr>
              <a:t>(i) Nội dung, phương pháp giảng dạy và học tập, </a:t>
            </a:r>
          </a:p>
          <a:p>
            <a:pPr lvl="1" eaLnBrk="1" hangingPunct="1"/>
            <a:r>
              <a:rPr lang="en-US" sz="3200" smtClean="0">
                <a:latin typeface="Times New Roman" pitchFamily="18" charset="0"/>
                <a:cs typeface="Times New Roman" pitchFamily="18" charset="0"/>
              </a:rPr>
              <a:t>(ii)Đội ngũ giảng viên,</a:t>
            </a:r>
          </a:p>
          <a:p>
            <a:pPr lvl="1" eaLnBrk="1" hangingPunct="1"/>
            <a:r>
              <a:rPr lang="en-US" sz="3200" smtClean="0">
                <a:latin typeface="Times New Roman" pitchFamily="18" charset="0"/>
                <a:cs typeface="Times New Roman" pitchFamily="18" charset="0"/>
              </a:rPr>
              <a:t>(iii) Cơ sở vật chất trong nhà trường </a:t>
            </a:r>
          </a:p>
          <a:p>
            <a:pPr eaLnBrk="1" hangingPunct="1"/>
            <a:r>
              <a:rPr lang="en-US" sz="3600" smtClean="0">
                <a:latin typeface="Times New Roman" pitchFamily="18" charset="0"/>
                <a:cs typeface="Times New Roman" pitchFamily="18" charset="0"/>
              </a:rPr>
              <a:t>Đổi mới thi theo phương án 3 chung</a:t>
            </a:r>
          </a:p>
        </p:txBody>
      </p:sp>
      <p:sp>
        <p:nvSpPr>
          <p:cNvPr id="16387" name="Slide Number Placeholder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85417DEA-292E-49A6-8E58-08B24211A5B5}" type="slidenum">
              <a:rPr lang="en-US" smtClean="0"/>
              <a:pPr/>
              <a:t>3</a:t>
            </a:fld>
            <a:endParaRPr lang="en-US" smtClean="0"/>
          </a:p>
        </p:txBody>
      </p:sp>
      <p:sp>
        <p:nvSpPr>
          <p:cNvPr id="4099" name="Rectangle 2"/>
          <p:cNvSpPr>
            <a:spLocks noGrp="1" noChangeArrowheads="1"/>
          </p:cNvSpPr>
          <p:nvPr>
            <p:ph type="title"/>
          </p:nvPr>
        </p:nvSpPr>
        <p:spPr>
          <a:xfrm>
            <a:off x="457200" y="533400"/>
            <a:ext cx="8382000" cy="1447800"/>
          </a:xfrm>
        </p:spPr>
        <p:txBody>
          <a:bodyPr>
            <a:normAutofit fontScale="90000"/>
          </a:bodyPr>
          <a:lstStyle/>
          <a:p>
            <a:pPr algn="ctr" eaLnBrk="1" fontAlgn="auto" hangingPunct="1">
              <a:spcAft>
                <a:spcPts val="0"/>
              </a:spcAft>
              <a:defRPr/>
            </a:pPr>
            <a:r>
              <a:rPr lang="en-US" sz="3600" dirty="0" smtClean="0">
                <a:latin typeface="Times New Roman" pitchFamily="18" charset="0"/>
                <a:cs typeface="Times New Roman" pitchFamily="18" charset="0"/>
              </a:rPr>
              <a:t>II. NHỮNG ĐỔI MỚI CỦA GIÁO DỤC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VIỆT NAM TỪ CUỐI THẾ KỶ 20 ĐẾN NAY </a:t>
            </a:r>
            <a:r>
              <a:rPr lang="en-US" sz="1000" dirty="0" smtClean="0">
                <a:latin typeface="Times New Roman" pitchFamily="18" charset="0"/>
                <a:cs typeface="Times New Roman" pitchFamily="18" charset="0"/>
              </a:rPr>
              <a:t>(3)</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8E88CE0-C6B0-40A6-8C80-BF4B10CA4084}" type="slidenum">
              <a:rPr lang="en-US" smtClean="0"/>
              <a:pPr/>
              <a:t>4</a:t>
            </a:fld>
            <a:endParaRPr lang="en-US" smtClean="0"/>
          </a:p>
        </p:txBody>
      </p:sp>
      <p:sp>
        <p:nvSpPr>
          <p:cNvPr id="2" name="Title 1"/>
          <p:cNvSpPr>
            <a:spLocks noGrp="1"/>
          </p:cNvSpPr>
          <p:nvPr>
            <p:ph type="title" idx="4294967295"/>
          </p:nvPr>
        </p:nvSpPr>
        <p:spPr>
          <a:xfrm>
            <a:off x="457200" y="304800"/>
            <a:ext cx="8229600" cy="1143000"/>
          </a:xfrm>
        </p:spPr>
        <p:txBody>
          <a:bodyPr/>
          <a:lstStyle/>
          <a:p>
            <a:pPr algn="ctr" eaLnBrk="1" fontAlgn="auto" hangingPunct="1">
              <a:spcAft>
                <a:spcPts val="0"/>
              </a:spcAft>
              <a:defRPr/>
            </a:pPr>
            <a:r>
              <a:rPr lang="en-US" sz="4800" dirty="0" err="1" smtClean="0">
                <a:latin typeface="Times New Roman" pitchFamily="18" charset="0"/>
                <a:cs typeface="Times New Roman" pitchFamily="18" charset="0"/>
              </a:rPr>
              <a:t>Một</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số</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kết</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quả</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chính</a:t>
            </a:r>
            <a:r>
              <a:rPr lang="en-US" sz="4800" dirty="0" smtClean="0">
                <a:latin typeface="Times New Roman" pitchFamily="18" charset="0"/>
                <a:cs typeface="Times New Roman" pitchFamily="18" charset="0"/>
              </a:rPr>
              <a:t> </a:t>
            </a:r>
            <a:r>
              <a:rPr lang="en-US" sz="1000" dirty="0" smtClean="0">
                <a:latin typeface="Times New Roman" pitchFamily="18" charset="0"/>
                <a:cs typeface="Times New Roman" pitchFamily="18" charset="0"/>
              </a:rPr>
              <a:t>(4)</a:t>
            </a:r>
            <a:endParaRPr lang="en-US" sz="1000" dirty="0">
              <a:latin typeface="Times New Roman" pitchFamily="18" charset="0"/>
              <a:cs typeface="Times New Roman" pitchFamily="18" charset="0"/>
            </a:endParaRPr>
          </a:p>
        </p:txBody>
      </p:sp>
      <p:sp>
        <p:nvSpPr>
          <p:cNvPr id="5" name="Rectangle 4"/>
          <p:cNvSpPr/>
          <p:nvPr/>
        </p:nvSpPr>
        <p:spPr>
          <a:xfrm>
            <a:off x="762000" y="1600200"/>
            <a:ext cx="2971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762000" y="2514600"/>
            <a:ext cx="2971800" cy="3352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5181600" y="2514600"/>
            <a:ext cx="3048000" cy="3352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415" name="TextBox 8"/>
          <p:cNvSpPr txBox="1">
            <a:spLocks noChangeArrowheads="1"/>
          </p:cNvSpPr>
          <p:nvPr/>
        </p:nvSpPr>
        <p:spPr bwMode="auto">
          <a:xfrm>
            <a:off x="762000" y="1828800"/>
            <a:ext cx="2971800" cy="584200"/>
          </a:xfrm>
          <a:prstGeom prst="rect">
            <a:avLst/>
          </a:prstGeom>
          <a:noFill/>
          <a:ln w="9525">
            <a:noFill/>
            <a:miter lim="800000"/>
            <a:headEnd/>
            <a:tailEnd/>
          </a:ln>
        </p:spPr>
        <p:txBody>
          <a:bodyPr>
            <a:spAutoFit/>
          </a:bodyPr>
          <a:lstStyle/>
          <a:p>
            <a:pPr algn="ctr"/>
            <a:r>
              <a:rPr lang="en-US" sz="3200" b="1">
                <a:latin typeface="Times New Roman" pitchFamily="18" charset="0"/>
                <a:cs typeface="Times New Roman" pitchFamily="18" charset="0"/>
              </a:rPr>
              <a:t>Về số lượng</a:t>
            </a:r>
            <a:endParaRPr lang="en-US" sz="3200"/>
          </a:p>
        </p:txBody>
      </p:sp>
      <p:sp>
        <p:nvSpPr>
          <p:cNvPr id="17416" name="TextBox 9"/>
          <p:cNvSpPr txBox="1">
            <a:spLocks noChangeArrowheads="1"/>
          </p:cNvSpPr>
          <p:nvPr/>
        </p:nvSpPr>
        <p:spPr bwMode="auto">
          <a:xfrm>
            <a:off x="762000" y="2514600"/>
            <a:ext cx="2971800" cy="2924175"/>
          </a:xfrm>
          <a:prstGeom prst="rect">
            <a:avLst/>
          </a:prstGeom>
          <a:noFill/>
          <a:ln w="9525">
            <a:noFill/>
            <a:miter lim="800000"/>
            <a:headEnd/>
            <a:tailEnd/>
          </a:ln>
        </p:spPr>
        <p:txBody>
          <a:bodyPr>
            <a:spAutoFit/>
          </a:bodyPr>
          <a:lstStyle/>
          <a:p>
            <a:pPr>
              <a:buFont typeface="Arial" charset="0"/>
              <a:buChar char="•"/>
            </a:pPr>
            <a:r>
              <a:rPr lang="en-US" sz="2400">
                <a:latin typeface="Times New Roman" pitchFamily="18" charset="0"/>
                <a:cs typeface="Times New Roman" pitchFamily="18" charset="0"/>
              </a:rPr>
              <a:t> Tăng qui mô số lượng trường ĐH và CĐ </a:t>
            </a:r>
            <a:endParaRPr lang="en-US" sz="2400">
              <a:solidFill>
                <a:srgbClr val="FF0000"/>
              </a:solidFill>
              <a:latin typeface="Times New Roman" pitchFamily="18" charset="0"/>
              <a:cs typeface="Times New Roman" pitchFamily="18" charset="0"/>
            </a:endParaRPr>
          </a:p>
          <a:p>
            <a:pPr>
              <a:buFont typeface="Arial" charset="0"/>
              <a:buChar char="•"/>
            </a:pPr>
            <a:r>
              <a:rPr lang="en-US" sz="2400">
                <a:latin typeface="Times New Roman" pitchFamily="18" charset="0"/>
                <a:cs typeface="Times New Roman" pitchFamily="18" charset="0"/>
              </a:rPr>
              <a:t> Trong 10 năm (1998-2008) tăng gấp 4 lần</a:t>
            </a:r>
          </a:p>
          <a:p>
            <a:pPr>
              <a:buFont typeface="Arial" charset="0"/>
              <a:buChar char="•"/>
            </a:pPr>
            <a:r>
              <a:rPr lang="en-US" sz="2400">
                <a:latin typeface="Times New Roman" pitchFamily="18" charset="0"/>
                <a:cs typeface="Times New Roman" pitchFamily="18" charset="0"/>
              </a:rPr>
              <a:t> Hiện nay có trên 400 trường ĐH &amp;CĐ  </a:t>
            </a:r>
          </a:p>
          <a:p>
            <a:endParaRPr lang="en-US" sz="1600">
              <a:latin typeface="Times New Roman" pitchFamily="18" charset="0"/>
              <a:cs typeface="Times New Roman" pitchFamily="18" charset="0"/>
            </a:endParaRPr>
          </a:p>
        </p:txBody>
      </p:sp>
      <p:sp>
        <p:nvSpPr>
          <p:cNvPr id="17417" name="TextBox 10"/>
          <p:cNvSpPr txBox="1">
            <a:spLocks noChangeArrowheads="1"/>
          </p:cNvSpPr>
          <p:nvPr/>
        </p:nvSpPr>
        <p:spPr bwMode="auto">
          <a:xfrm>
            <a:off x="5334000" y="1905000"/>
            <a:ext cx="2514600" cy="830263"/>
          </a:xfrm>
          <a:prstGeom prst="rect">
            <a:avLst/>
          </a:prstGeom>
          <a:noFill/>
          <a:ln w="9525">
            <a:noFill/>
            <a:miter lim="800000"/>
            <a:headEnd/>
            <a:tailEnd/>
          </a:ln>
        </p:spPr>
        <p:txBody>
          <a:bodyPr>
            <a:spAutoFit/>
          </a:bodyPr>
          <a:lstStyle/>
          <a:p>
            <a:pPr algn="ctr"/>
            <a:r>
              <a:rPr lang="en-US" sz="2400" b="1">
                <a:latin typeface="Times New Roman" pitchFamily="18" charset="0"/>
                <a:cs typeface="Times New Roman" pitchFamily="18" charset="0"/>
              </a:rPr>
              <a:t>Về chất lượng:</a:t>
            </a:r>
            <a:r>
              <a:rPr lang="en-US" sz="2400">
                <a:latin typeface="Times New Roman" pitchFamily="18" charset="0"/>
                <a:cs typeface="Times New Roman" pitchFamily="18" charset="0"/>
              </a:rPr>
              <a:t> </a:t>
            </a:r>
          </a:p>
          <a:p>
            <a:pPr algn="ctr"/>
            <a:endParaRPr lang="en-US" sz="2400">
              <a:latin typeface="Times New Roman" pitchFamily="18" charset="0"/>
              <a:cs typeface="Times New Roman" pitchFamily="18" charset="0"/>
            </a:endParaRPr>
          </a:p>
        </p:txBody>
      </p:sp>
      <p:grpSp>
        <p:nvGrpSpPr>
          <p:cNvPr id="17418" name="Group 13"/>
          <p:cNvGrpSpPr>
            <a:grpSpLocks/>
          </p:cNvGrpSpPr>
          <p:nvPr/>
        </p:nvGrpSpPr>
        <p:grpSpPr bwMode="auto">
          <a:xfrm>
            <a:off x="5181600" y="1600200"/>
            <a:ext cx="3048000" cy="4160838"/>
            <a:chOff x="5181600" y="1600200"/>
            <a:chExt cx="3048000" cy="4161444"/>
          </a:xfrm>
        </p:grpSpPr>
        <p:sp>
          <p:nvSpPr>
            <p:cNvPr id="6" name="Rectangle 5"/>
            <p:cNvSpPr/>
            <p:nvPr/>
          </p:nvSpPr>
          <p:spPr>
            <a:xfrm>
              <a:off x="5181600" y="1600200"/>
              <a:ext cx="3048000" cy="9145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err="1">
                  <a:solidFill>
                    <a:schemeClr val="tx1"/>
                  </a:solidFill>
                  <a:latin typeface="Times New Roman" pitchFamily="18" charset="0"/>
                  <a:cs typeface="Times New Roman" pitchFamily="18" charset="0"/>
                </a:rPr>
                <a:t>Về</a:t>
              </a:r>
              <a:r>
                <a:rPr lang="en-US" sz="3200" b="1" dirty="0">
                  <a:solidFill>
                    <a:schemeClr val="tx1"/>
                  </a:solidFill>
                  <a:latin typeface="Times New Roman" pitchFamily="18" charset="0"/>
                  <a:cs typeface="Times New Roman" pitchFamily="18" charset="0"/>
                </a:rPr>
                <a:t> </a:t>
              </a:r>
              <a:r>
                <a:rPr lang="en-US" sz="3200" b="1" dirty="0" err="1">
                  <a:solidFill>
                    <a:schemeClr val="tx1"/>
                  </a:solidFill>
                  <a:latin typeface="Times New Roman" pitchFamily="18" charset="0"/>
                  <a:cs typeface="Times New Roman" pitchFamily="18" charset="0"/>
                </a:rPr>
                <a:t>chất</a:t>
              </a:r>
              <a:r>
                <a:rPr lang="en-US" sz="3200" b="1" dirty="0">
                  <a:solidFill>
                    <a:schemeClr val="tx1"/>
                  </a:solidFill>
                  <a:latin typeface="Times New Roman" pitchFamily="18" charset="0"/>
                  <a:cs typeface="Times New Roman" pitchFamily="18" charset="0"/>
                </a:rPr>
                <a:t> </a:t>
              </a:r>
              <a:r>
                <a:rPr lang="en-US" sz="3200" b="1" dirty="0" err="1">
                  <a:solidFill>
                    <a:schemeClr val="tx1"/>
                  </a:solidFill>
                  <a:latin typeface="Times New Roman" pitchFamily="18" charset="0"/>
                  <a:cs typeface="Times New Roman" pitchFamily="18" charset="0"/>
                </a:rPr>
                <a:t>lượng</a:t>
              </a:r>
              <a:endParaRPr lang="en-US" sz="3200" b="1" dirty="0">
                <a:solidFill>
                  <a:schemeClr val="tx1"/>
                </a:solidFill>
                <a:latin typeface="Times New Roman" pitchFamily="18" charset="0"/>
                <a:cs typeface="Times New Roman" pitchFamily="18" charset="0"/>
              </a:endParaRPr>
            </a:p>
          </p:txBody>
        </p:sp>
        <p:sp>
          <p:nvSpPr>
            <p:cNvPr id="17420" name="TextBox 11"/>
            <p:cNvSpPr txBox="1">
              <a:spLocks noChangeArrowheads="1"/>
            </p:cNvSpPr>
            <p:nvPr/>
          </p:nvSpPr>
          <p:spPr bwMode="auto">
            <a:xfrm>
              <a:off x="5181600" y="2514601"/>
              <a:ext cx="2971800" cy="3247043"/>
            </a:xfrm>
            <a:prstGeom prst="rect">
              <a:avLst/>
            </a:prstGeom>
            <a:noFill/>
            <a:ln w="9525">
              <a:noFill/>
              <a:miter lim="800000"/>
              <a:headEnd/>
              <a:tailEnd/>
            </a:ln>
          </p:spPr>
          <p:txBody>
            <a:bodyPr>
              <a:spAutoFit/>
            </a:bodyPr>
            <a:lstStyle/>
            <a:p>
              <a:pPr>
                <a:buFont typeface="Arial" charset="0"/>
                <a:buChar char="•"/>
              </a:pPr>
              <a:r>
                <a:rPr lang="en-US" sz="2400">
                  <a:latin typeface="Times New Roman" pitchFamily="18" charset="0"/>
                  <a:cs typeface="Times New Roman" pitchFamily="18" charset="0"/>
                </a:rPr>
                <a:t> </a:t>
              </a:r>
              <a:r>
                <a:rPr lang="en-US" sz="2300">
                  <a:latin typeface="Times New Roman" pitchFamily="18" charset="0"/>
                  <a:cs typeface="Times New Roman" pitchFamily="18" charset="0"/>
                </a:rPr>
                <a:t>Một số trường đã được xếp thứ hạng cao trên thế giới (ĐH Quốc gia Hà Nội -  743)</a:t>
              </a:r>
            </a:p>
            <a:p>
              <a:pPr>
                <a:buFont typeface="Arial" charset="0"/>
                <a:buChar char="•"/>
              </a:pPr>
              <a:r>
                <a:rPr lang="en-US" sz="2300">
                  <a:latin typeface="Times New Roman" pitchFamily="18" charset="0"/>
                  <a:cs typeface="Times New Roman" pitchFamily="18" charset="0"/>
                </a:rPr>
                <a:t> Hầu hết chưa đáp ứng yêu cầu PT của  XH  </a:t>
              </a:r>
              <a:r>
                <a:rPr lang="en-US" sz="2300">
                  <a:latin typeface="Times New Roman" pitchFamily="18" charset="0"/>
                  <a:cs typeface="Times New Roman" pitchFamily="18" charset="0"/>
                  <a:sym typeface="Wingdings" pitchFamily="2" charset="2"/>
                </a:rPr>
                <a:t> ĐH VN nằm trong “vùng trũng”</a:t>
              </a:r>
            </a:p>
            <a:p>
              <a:endParaRPr lang="en-US" sz="2000">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pPr eaLnBrk="1" hangingPunct="1"/>
            <a:r>
              <a:rPr lang="en-US" sz="3600" smtClean="0">
                <a:latin typeface="Times New Roman" pitchFamily="18" charset="0"/>
                <a:cs typeface="Times New Roman" pitchFamily="18" charset="0"/>
              </a:rPr>
              <a:t>Các nước có nền kinh tế phát triển: có nền giáo dục phát triển.</a:t>
            </a:r>
          </a:p>
          <a:p>
            <a:pPr eaLnBrk="1" hangingPunct="1"/>
            <a:r>
              <a:rPr lang="en-US" sz="3600" smtClean="0">
                <a:latin typeface="Times New Roman" pitchFamily="18" charset="0"/>
                <a:cs typeface="Times New Roman" pitchFamily="18" charset="0"/>
              </a:rPr>
              <a:t>Có hệ thống kiểm định chất lượng</a:t>
            </a:r>
          </a:p>
          <a:p>
            <a:pPr eaLnBrk="1" hangingPunct="1"/>
            <a:r>
              <a:rPr lang="en-US" sz="3600" smtClean="0">
                <a:latin typeface="Times New Roman" pitchFamily="18" charset="0"/>
                <a:cs typeface="Times New Roman" pitchFamily="18" charset="0"/>
              </a:rPr>
              <a:t>Có các bộ tiêu chí kiểm định chất lượng tốt: AACSB, ABET, AUN-QA</a:t>
            </a:r>
          </a:p>
          <a:p>
            <a:pPr eaLnBrk="1" hangingPunct="1"/>
            <a:r>
              <a:rPr lang="en-US" sz="3600" smtClean="0">
                <a:latin typeface="Times New Roman" pitchFamily="18" charset="0"/>
                <a:cs typeface="Times New Roman" pitchFamily="18" charset="0"/>
              </a:rPr>
              <a:t>Các trường có chất lượng cao: Hoạt động kiểm định được thực hiện tốt</a:t>
            </a:r>
          </a:p>
          <a:p>
            <a:pPr eaLnBrk="1" hangingPunct="1"/>
            <a:endParaRPr lang="en-US" sz="3600" smtClean="0">
              <a:latin typeface="Times New Roman" pitchFamily="18" charset="0"/>
              <a:cs typeface="Times New Roman" pitchFamily="18" charset="0"/>
            </a:endParaRPr>
          </a:p>
        </p:txBody>
      </p:sp>
      <p:sp>
        <p:nvSpPr>
          <p:cNvPr id="18435" name="Slide Number Placeholder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C6804F4B-DD5C-4A90-91F3-AA2ECF1C53B0}" type="slidenum">
              <a:rPr lang="en-US" smtClean="0"/>
              <a:pPr/>
              <a:t>5</a:t>
            </a:fld>
            <a:endParaRPr lang="en-US" smtClean="0"/>
          </a:p>
        </p:txBody>
      </p:sp>
      <p:sp>
        <p:nvSpPr>
          <p:cNvPr id="7171" name="Rectangle 2"/>
          <p:cNvSpPr>
            <a:spLocks noGrp="1" noChangeArrowheads="1"/>
          </p:cNvSpPr>
          <p:nvPr>
            <p:ph type="title"/>
          </p:nvPr>
        </p:nvSpPr>
        <p:spPr/>
        <p:txBody>
          <a:bodyPr>
            <a:normAutofit fontScale="90000"/>
          </a:bodyPr>
          <a:lstStyle/>
          <a:p>
            <a:pPr algn="ctr" eaLnBrk="1" fontAlgn="auto" hangingPunct="1">
              <a:spcAft>
                <a:spcPts val="0"/>
              </a:spcAft>
              <a:defRPr/>
            </a:pPr>
            <a:r>
              <a:rPr lang="en-US" sz="4000" dirty="0" smtClean="0">
                <a:latin typeface="Times New Roman" pitchFamily="18" charset="0"/>
                <a:cs typeface="Times New Roman" pitchFamily="18" charset="0"/>
              </a:rPr>
              <a:t>MỘT SỐ KINH NGHIỆM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TRÊN THẾ GIỚI </a:t>
            </a:r>
            <a:r>
              <a:rPr lang="en-US" sz="1100" dirty="0" smtClean="0">
                <a:latin typeface="Times New Roman" pitchFamily="18" charset="0"/>
                <a:cs typeface="Times New Roman" pitchFamily="18" charset="0"/>
              </a:rPr>
              <a:t>(5)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457200" y="1600200"/>
            <a:ext cx="8229600" cy="4406900"/>
          </a:xfrm>
        </p:spPr>
        <p:txBody>
          <a:bodyPr/>
          <a:lstStyle/>
          <a:p>
            <a:pPr eaLnBrk="1" hangingPunct="1">
              <a:buFont typeface="Wingdings 3" pitchFamily="18" charset="2"/>
              <a:buNone/>
            </a:pPr>
            <a:r>
              <a:rPr lang="en-US" sz="3400" b="1" i="1" smtClean="0">
                <a:latin typeface="Times New Roman" pitchFamily="18" charset="0"/>
                <a:cs typeface="Times New Roman" pitchFamily="18" charset="0"/>
              </a:rPr>
              <a:t>Phương pháp đánh giá:</a:t>
            </a:r>
          </a:p>
          <a:p>
            <a:pPr eaLnBrk="1" hangingPunct="1"/>
            <a:r>
              <a:rPr lang="en-US" sz="3400" smtClean="0">
                <a:latin typeface="Times New Roman" pitchFamily="18" charset="0"/>
                <a:cs typeface="Times New Roman" pitchFamily="18" charset="0"/>
              </a:rPr>
              <a:t>Nặng về kê khai thành tích</a:t>
            </a:r>
          </a:p>
          <a:p>
            <a:pPr eaLnBrk="1" hangingPunct="1"/>
            <a:r>
              <a:rPr lang="en-US" sz="3400" smtClean="0">
                <a:latin typeface="Times New Roman" pitchFamily="18" charset="0"/>
                <a:cs typeface="Times New Roman" pitchFamily="18" charset="0"/>
              </a:rPr>
              <a:t>Không có các tiêu chí thích hợp cho sự phát triển</a:t>
            </a:r>
          </a:p>
          <a:p>
            <a:pPr eaLnBrk="1" hangingPunct="1"/>
            <a:r>
              <a:rPr lang="en-US" sz="3400" smtClean="0">
                <a:latin typeface="Times New Roman" pitchFamily="18" charset="0"/>
                <a:cs typeface="Times New Roman" pitchFamily="18" charset="0"/>
              </a:rPr>
              <a:t>Rất nhiều loại báo cáo, tổng kết</a:t>
            </a:r>
          </a:p>
          <a:p>
            <a:pPr eaLnBrk="1" hangingPunct="1">
              <a:buFont typeface="Wingdings" pitchFamily="2" charset="2"/>
              <a:buChar char="à"/>
            </a:pPr>
            <a:r>
              <a:rPr lang="en-US" sz="3400" smtClean="0">
                <a:latin typeface="Times New Roman" pitchFamily="18" charset="0"/>
                <a:cs typeface="Times New Roman" pitchFamily="18" charset="0"/>
                <a:sym typeface="Wingdings" pitchFamily="2" charset="2"/>
              </a:rPr>
              <a:t> không chỉ rõ nguyên nhân của sự yếu kém</a:t>
            </a:r>
          </a:p>
          <a:p>
            <a:pPr eaLnBrk="1" hangingPunct="1">
              <a:buFont typeface="Wingdings" pitchFamily="2" charset="2"/>
              <a:buChar char="à"/>
            </a:pPr>
            <a:r>
              <a:rPr lang="en-US" sz="3400" smtClean="0">
                <a:latin typeface="Times New Roman" pitchFamily="18" charset="0"/>
                <a:cs typeface="Times New Roman" pitchFamily="18" charset="0"/>
                <a:sym typeface="Wingdings" pitchFamily="2" charset="2"/>
              </a:rPr>
              <a:t> năm sau vẫn lặp lại sai sót, yếu kém</a:t>
            </a:r>
            <a:endParaRPr lang="en-US" sz="3400" smtClean="0">
              <a:latin typeface="Times New Roman" pitchFamily="18" charset="0"/>
              <a:cs typeface="Times New Roman" pitchFamily="18" charset="0"/>
            </a:endParaRPr>
          </a:p>
        </p:txBody>
      </p:sp>
      <p:sp>
        <p:nvSpPr>
          <p:cNvPr id="19459" name="Slide Number Placeholder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299BA359-2486-465E-8CF6-F8A29A5221F0}" type="slidenum">
              <a:rPr lang="en-US" smtClean="0"/>
              <a:pPr/>
              <a:t>6</a:t>
            </a:fld>
            <a:endParaRPr lang="en-US" smtClean="0"/>
          </a:p>
        </p:txBody>
      </p:sp>
      <p:sp>
        <p:nvSpPr>
          <p:cNvPr id="8195" name="Rectangle 2"/>
          <p:cNvSpPr>
            <a:spLocks noGrp="1" noChangeArrowheads="1"/>
          </p:cNvSpPr>
          <p:nvPr>
            <p:ph type="title"/>
          </p:nvPr>
        </p:nvSpPr>
        <p:spPr/>
        <p:txBody>
          <a:bodyPr>
            <a:noAutofit/>
          </a:bodyPr>
          <a:lstStyle/>
          <a:p>
            <a:pPr algn="ctr" eaLnBrk="1" fontAlgn="auto" hangingPunct="1">
              <a:spcAft>
                <a:spcPts val="0"/>
              </a:spcAft>
              <a:defRPr/>
            </a:pPr>
            <a:r>
              <a:rPr lang="en-US" sz="4000" dirty="0" smtClean="0">
                <a:latin typeface="Times New Roman" pitchFamily="18" charset="0"/>
                <a:cs typeface="Times New Roman" pitchFamily="18" charset="0"/>
              </a:rPr>
              <a:t>THỰC TRẠNG VỀ KĐCL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CỦA CÁC TRƯỜNG ĐH VN </a:t>
            </a:r>
            <a:r>
              <a:rPr lang="en-US" sz="1000" dirty="0" smtClean="0">
                <a:latin typeface="Times New Roman" pitchFamily="18" charset="0"/>
                <a:cs typeface="Times New Roman" pitchFamily="18" charset="0"/>
              </a:rPr>
              <a:t>(6)</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p:txBody>
          <a:bodyPr/>
          <a:lstStyle/>
          <a:p>
            <a:pPr eaLnBrk="1" hangingPunct="1">
              <a:buFont typeface="Wingdings 3" pitchFamily="18" charset="2"/>
              <a:buNone/>
            </a:pPr>
            <a:r>
              <a:rPr lang="en-US" sz="3200" b="1" i="1" smtClean="0">
                <a:latin typeface="Times New Roman" pitchFamily="18" charset="0"/>
                <a:cs typeface="Times New Roman" pitchFamily="18" charset="0"/>
              </a:rPr>
              <a:t>Về xác định phương hướng phát triển:</a:t>
            </a:r>
          </a:p>
          <a:p>
            <a:pPr eaLnBrk="1" hangingPunct="1"/>
            <a:r>
              <a:rPr lang="en-US" sz="3200" smtClean="0">
                <a:latin typeface="Times New Roman" pitchFamily="18" charset="0"/>
                <a:cs typeface="Times New Roman" pitchFamily="18" charset="0"/>
              </a:rPr>
              <a:t>Nhiều trường ĐH không xác định rõ sứ mạng</a:t>
            </a:r>
          </a:p>
          <a:p>
            <a:pPr eaLnBrk="1" hangingPunct="1"/>
            <a:r>
              <a:rPr lang="en-US" sz="3200" smtClean="0">
                <a:latin typeface="Times New Roman" pitchFamily="18" charset="0"/>
                <a:cs typeface="Times New Roman" pitchFamily="18" charset="0"/>
              </a:rPr>
              <a:t>Phát triển có tính “phong trào”: Đổ xô đào tạo ngành “hot” mà không quan tâm đến mục tiêu, sứ mạng v.v...</a:t>
            </a:r>
          </a:p>
          <a:p>
            <a:pPr eaLnBrk="1" hangingPunct="1"/>
            <a:r>
              <a:rPr lang="en-US" sz="3200" smtClean="0">
                <a:latin typeface="Times New Roman" pitchFamily="18" charset="0"/>
                <a:cs typeface="Times New Roman" pitchFamily="18" charset="0"/>
              </a:rPr>
              <a:t>Hầu hết các trường ĐH &amp;CĐ có đào tạo KT, QTKD, NH-TC, Kế toán </a:t>
            </a:r>
          </a:p>
          <a:p>
            <a:pPr eaLnBrk="1" hangingPunct="1"/>
            <a:r>
              <a:rPr lang="en-US" sz="3200" smtClean="0">
                <a:latin typeface="Times New Roman" pitchFamily="18" charset="0"/>
                <a:cs typeface="Times New Roman" pitchFamily="18" charset="0"/>
              </a:rPr>
              <a:t>VD: Năm 2011 có 248/416 trường ĐH và CĐ có tuyển sinh 1 trong 4 ngành trên</a:t>
            </a:r>
          </a:p>
          <a:p>
            <a:pPr eaLnBrk="1" hangingPunct="1"/>
            <a:endParaRPr lang="en-US" sz="3600" smtClean="0">
              <a:latin typeface="Times New Roman" pitchFamily="18" charset="0"/>
              <a:cs typeface="Times New Roman" pitchFamily="18" charset="0"/>
            </a:endParaRPr>
          </a:p>
          <a:p>
            <a:pPr eaLnBrk="1" hangingPunct="1"/>
            <a:endParaRPr lang="en-US" sz="3600" smtClean="0">
              <a:latin typeface="Times New Roman" pitchFamily="18" charset="0"/>
              <a:cs typeface="Times New Roman" pitchFamily="18" charset="0"/>
            </a:endParaRPr>
          </a:p>
        </p:txBody>
      </p:sp>
      <p:sp>
        <p:nvSpPr>
          <p:cNvPr id="20483" name="Slide Number Placeholder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18B5F2C2-DF4C-4E44-82C0-31E5D255B4C0}" type="slidenum">
              <a:rPr lang="en-US" smtClean="0"/>
              <a:pPr/>
              <a:t>7</a:t>
            </a:fld>
            <a:endParaRPr lang="en-US" smtClean="0"/>
          </a:p>
        </p:txBody>
      </p:sp>
      <p:sp>
        <p:nvSpPr>
          <p:cNvPr id="9219" name="Rectangle 2"/>
          <p:cNvSpPr>
            <a:spLocks noGrp="1" noChangeArrowheads="1"/>
          </p:cNvSpPr>
          <p:nvPr>
            <p:ph type="title"/>
          </p:nvPr>
        </p:nvSpPr>
        <p:spPr/>
        <p:txBody>
          <a:bodyPr>
            <a:normAutofit fontScale="90000"/>
          </a:bodyPr>
          <a:lstStyle/>
          <a:p>
            <a:pPr algn="ctr" eaLnBrk="1" fontAlgn="auto" hangingPunct="1">
              <a:spcAft>
                <a:spcPts val="0"/>
              </a:spcAft>
              <a:defRPr/>
            </a:pPr>
            <a:r>
              <a:rPr lang="en-US" sz="4000" dirty="0" smtClean="0">
                <a:latin typeface="Times New Roman" pitchFamily="18" charset="0"/>
                <a:cs typeface="Times New Roman" pitchFamily="18" charset="0"/>
              </a:rPr>
              <a:t>THỰC TRẠNG VỀ KĐCL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CỦA CÁC TRƯỜNG ĐH VN </a:t>
            </a:r>
            <a:r>
              <a:rPr lang="en-US" sz="1100" dirty="0" smtClean="0">
                <a:latin typeface="Times New Roman" pitchFamily="18" charset="0"/>
                <a:cs typeface="Times New Roman" pitchFamily="18" charset="0"/>
              </a:rPr>
              <a:t>(7)</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p:txBody>
          <a:bodyPr/>
          <a:lstStyle/>
          <a:p>
            <a:pPr eaLnBrk="1" hangingPunct="1"/>
            <a:r>
              <a:rPr lang="en-US" sz="3200" smtClean="0">
                <a:latin typeface="Times New Roman" pitchFamily="18" charset="0"/>
                <a:cs typeface="Times New Roman" pitchFamily="18" charset="0"/>
              </a:rPr>
              <a:t>Không có chiến lược, lâu dài</a:t>
            </a:r>
          </a:p>
          <a:p>
            <a:pPr eaLnBrk="1" hangingPunct="1"/>
            <a:r>
              <a:rPr lang="en-US" sz="3200" smtClean="0">
                <a:latin typeface="Times New Roman" pitchFamily="18" charset="0"/>
                <a:cs typeface="Times New Roman" pitchFamily="18" charset="0"/>
              </a:rPr>
              <a:t>Thiếu tầm nhìn</a:t>
            </a:r>
          </a:p>
          <a:p>
            <a:pPr eaLnBrk="1" hangingPunct="1"/>
            <a:r>
              <a:rPr lang="en-US" sz="3200" smtClean="0">
                <a:latin typeface="Times New Roman" pitchFamily="18" charset="0"/>
                <a:cs typeface="Times New Roman" pitchFamily="18" charset="0"/>
              </a:rPr>
              <a:t>Không gắn với sự phát triển KT-XH của địa phương và cả nước</a:t>
            </a:r>
          </a:p>
          <a:p>
            <a:pPr eaLnBrk="1" hangingPunct="1"/>
            <a:r>
              <a:rPr lang="en-US" sz="3200" smtClean="0">
                <a:latin typeface="Times New Roman" pitchFamily="18" charset="0"/>
                <a:cs typeface="Times New Roman" pitchFamily="18" charset="0"/>
              </a:rPr>
              <a:t>Mối quan hệ giữa nhà trường với DN rất lỏng lẻo v.v…</a:t>
            </a:r>
          </a:p>
          <a:p>
            <a:pPr eaLnBrk="1" hangingPunct="1">
              <a:buFont typeface="Wingdings 3" pitchFamily="18" charset="2"/>
              <a:buNone/>
            </a:pPr>
            <a:r>
              <a:rPr lang="en-US" sz="3200" smtClean="0">
                <a:latin typeface="Times New Roman" pitchFamily="18" charset="0"/>
                <a:cs typeface="Times New Roman" pitchFamily="18" charset="0"/>
                <a:sym typeface="Wingdings" pitchFamily="2" charset="2"/>
              </a:rPr>
              <a:t> chất lượng ngày càng giảm sút, không đáp ứng yêu cầu phát triển KT-XH</a:t>
            </a:r>
            <a:endParaRPr lang="en-US" sz="3200" smtClean="0">
              <a:latin typeface="Times New Roman" pitchFamily="18" charset="0"/>
              <a:cs typeface="Times New Roman" pitchFamily="18" charset="0"/>
            </a:endParaRPr>
          </a:p>
          <a:p>
            <a:pPr eaLnBrk="1" hangingPunct="1"/>
            <a:endParaRPr lang="en-US" sz="3200" smtClean="0">
              <a:latin typeface="Times New Roman" pitchFamily="18" charset="0"/>
              <a:cs typeface="Times New Roman" pitchFamily="18" charset="0"/>
            </a:endParaRPr>
          </a:p>
        </p:txBody>
      </p:sp>
      <p:sp>
        <p:nvSpPr>
          <p:cNvPr id="21507" name="Slide Number Placeholder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202E511F-966E-48ED-AE6E-A787610CAC54}" type="slidenum">
              <a:rPr lang="en-US" smtClean="0"/>
              <a:pPr/>
              <a:t>8</a:t>
            </a:fld>
            <a:endParaRPr lang="en-US" smtClean="0"/>
          </a:p>
        </p:txBody>
      </p:sp>
      <p:sp>
        <p:nvSpPr>
          <p:cNvPr id="10243" name="Rectangle 2"/>
          <p:cNvSpPr>
            <a:spLocks noGrp="1" noChangeArrowheads="1"/>
          </p:cNvSpPr>
          <p:nvPr>
            <p:ph type="title"/>
          </p:nvPr>
        </p:nvSpPr>
        <p:spPr/>
        <p:txBody>
          <a:bodyPr>
            <a:normAutofit fontScale="90000"/>
          </a:bodyPr>
          <a:lstStyle/>
          <a:p>
            <a:pPr algn="ctr" eaLnBrk="1" fontAlgn="auto" hangingPunct="1">
              <a:spcAft>
                <a:spcPts val="0"/>
              </a:spcAft>
              <a:defRPr/>
            </a:pPr>
            <a:r>
              <a:rPr lang="en-US" sz="4000" dirty="0" smtClean="0">
                <a:latin typeface="Times New Roman" pitchFamily="18" charset="0"/>
                <a:cs typeface="Times New Roman" pitchFamily="18" charset="0"/>
              </a:rPr>
              <a:t>VI. THỰC TRẠNG VỀ KĐCL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CỦA CÁC TRƯỜNG ĐH VN </a:t>
            </a:r>
            <a:r>
              <a:rPr lang="en-US" sz="1100" dirty="0" smtClean="0">
                <a:latin typeface="Times New Roman" pitchFamily="18" charset="0"/>
                <a:cs typeface="Times New Roman" pitchFamily="18" charset="0"/>
              </a:rPr>
              <a:t>(8)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457200" y="1371600"/>
            <a:ext cx="8229600" cy="4754563"/>
          </a:xfrm>
        </p:spPr>
        <p:txBody>
          <a:bodyPr/>
          <a:lstStyle/>
          <a:p>
            <a:pPr eaLnBrk="1" hangingPunct="1"/>
            <a:r>
              <a:rPr lang="nl-NL" sz="3600" smtClean="0">
                <a:latin typeface="Times New Roman" pitchFamily="18" charset="0"/>
                <a:cs typeface="Times New Roman" pitchFamily="18" charset="0"/>
              </a:rPr>
              <a:t>Suy giảm sự cạnh tranh của nền kinh tế do chất lượng nguồn nhân lực thấp</a:t>
            </a:r>
          </a:p>
          <a:p>
            <a:pPr eaLnBrk="1" hangingPunct="1"/>
            <a:r>
              <a:rPr lang="nl-NL" sz="3600" smtClean="0">
                <a:latin typeface="Times New Roman" pitchFamily="18" charset="0"/>
                <a:cs typeface="Times New Roman" pitchFamily="18" charset="0"/>
              </a:rPr>
              <a:t>Gây ra sự lãng phí lớn trong xã hội do các trường ĐH bị đóng cửa</a:t>
            </a:r>
          </a:p>
          <a:p>
            <a:pPr eaLnBrk="1" hangingPunct="1"/>
            <a:r>
              <a:rPr lang="nl-NL" sz="3600" smtClean="0">
                <a:latin typeface="Times New Roman" pitchFamily="18" charset="0"/>
                <a:cs typeface="Times New Roman" pitchFamily="18" charset="0"/>
              </a:rPr>
              <a:t>Sự mất lòng tin vào giáo dục nước nhà.</a:t>
            </a:r>
          </a:p>
          <a:p>
            <a:pPr eaLnBrk="1" hangingPunct="1"/>
            <a:r>
              <a:rPr lang="nl-NL" sz="3600" smtClean="0">
                <a:latin typeface="Times New Roman" pitchFamily="18" charset="0"/>
                <a:cs typeface="Times New Roman" pitchFamily="18" charset="0"/>
              </a:rPr>
              <a:t>Gần đây, Bộ GD&amp;ĐT đã QĐ dừng tuyển sinh và đóng cửa một số ngành học, trường ĐH&amp;CĐ</a:t>
            </a:r>
            <a:endParaRPr lang="en-US" sz="3600" smtClean="0">
              <a:latin typeface="Times New Roman" pitchFamily="18" charset="0"/>
              <a:cs typeface="Times New Roman" pitchFamily="18" charset="0"/>
            </a:endParaRPr>
          </a:p>
        </p:txBody>
      </p:sp>
      <p:sp>
        <p:nvSpPr>
          <p:cNvPr id="22531" name="Slide Number Placeholder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B338814C-8057-471F-B88F-87C8C88C77D8}" type="slidenum">
              <a:rPr lang="en-US" smtClean="0"/>
              <a:pPr/>
              <a:t>9</a:t>
            </a:fld>
            <a:endParaRPr lang="en-US" smtClean="0"/>
          </a:p>
        </p:txBody>
      </p:sp>
      <p:sp>
        <p:nvSpPr>
          <p:cNvPr id="12290" name="Title 1"/>
          <p:cNvSpPr>
            <a:spLocks noGrp="1"/>
          </p:cNvSpPr>
          <p:nvPr>
            <p:ph type="title"/>
          </p:nvPr>
        </p:nvSpPr>
        <p:spPr/>
        <p:txBody>
          <a:bodyPr/>
          <a:lstStyle/>
          <a:p>
            <a:pPr algn="ctr" eaLnBrk="1" fontAlgn="auto" hangingPunct="1">
              <a:spcAft>
                <a:spcPts val="0"/>
              </a:spcAft>
              <a:defRPr/>
            </a:pP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Những</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hệ</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lụy</a:t>
            </a:r>
            <a:r>
              <a:rPr lang="en-US" sz="4800" dirty="0" smtClean="0">
                <a:latin typeface="Times New Roman" pitchFamily="18" charset="0"/>
                <a:cs typeface="Times New Roman" pitchFamily="18" charset="0"/>
              </a:rPr>
              <a:t> </a:t>
            </a:r>
            <a:r>
              <a:rPr lang="en-US" sz="1000" dirty="0" smtClean="0">
                <a:latin typeface="Times New Roman" pitchFamily="18" charset="0"/>
                <a:cs typeface="Times New Roman" pitchFamily="18" charset="0"/>
              </a:rPr>
              <a:t>(9)</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771</TotalTime>
  <Words>919</Words>
  <Application>Microsoft Office PowerPoint</Application>
  <PresentationFormat>On-screen Show (4:3)</PresentationFormat>
  <Paragraphs>100</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TĂNG CƯỜNG HOẠT ĐỘNG KIỂM ĐỊNH CHẤT LƯỢNG GIÁO DỤC ĐỂ PHÁT TRIỂN GIÁO DỤC ĐẠI HỌC VIỆT NAM TRONG THẾ KỶ 21</vt:lpstr>
      <vt:lpstr> BỐI CẢNH CHUNG CỦA  THẾ KỶ 21  (2)</vt:lpstr>
      <vt:lpstr>II. NHỮNG ĐỔI MỚI CỦA GIÁO DỤC  VIỆT NAM TỪ CUỐI THẾ KỶ 20 ĐẾN NAY (3)</vt:lpstr>
      <vt:lpstr>Một số kết quả chính (4)</vt:lpstr>
      <vt:lpstr>MỘT SỐ KINH NGHIỆM  TRÊN THẾ GIỚI (5)</vt:lpstr>
      <vt:lpstr>THỰC TRẠNG VỀ KĐCL  CỦA CÁC TRƯỜNG ĐH VN (6)</vt:lpstr>
      <vt:lpstr>THỰC TRẠNG VỀ KĐCL  CỦA CÁC TRƯỜNG ĐH VN (7)</vt:lpstr>
      <vt:lpstr>VI. THỰC TRẠNG VỀ KĐCL  CỦA CÁC TRƯỜNG ĐH VN (8)</vt:lpstr>
      <vt:lpstr> Những hệ lụy (9)</vt:lpstr>
      <vt:lpstr>NGUYÊN NHÂN (10)</vt:lpstr>
      <vt:lpstr>Con đường phát triển (11) </vt:lpstr>
      <vt:lpstr> Đối với các cơ quan quản lý nhà nước (12) </vt:lpstr>
      <vt:lpstr>Đối với các trường đại học (13) </vt:lpstr>
      <vt:lpstr>Slide 14</vt:lpstr>
    </vt:vector>
  </TitlesOfParts>
  <Company>- ETH0 -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TĂNG CƯỜNG HOẠT ĐỘNG KIỂM ĐỊNH CHẤT LƯỢNG GIÁO DỤC ĐỂ PHÁT TRIỂN GIÁO DỤC VIỆT NAM TRONG THẾ KỶ 21</dc:title>
  <dc:creator>Phong KT</dc:creator>
  <cp:lastModifiedBy>User</cp:lastModifiedBy>
  <cp:revision>43</cp:revision>
  <dcterms:created xsi:type="dcterms:W3CDTF">2012-05-22T08:23:33Z</dcterms:created>
  <dcterms:modified xsi:type="dcterms:W3CDTF">2012-06-01T13:46:31Z</dcterms:modified>
</cp:coreProperties>
</file>